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7.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8.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2" r:id="rId1"/>
  </p:sldMasterIdLst>
  <p:notesMasterIdLst>
    <p:notesMasterId r:id="rId30"/>
  </p:notesMasterIdLst>
  <p:sldIdLst>
    <p:sldId id="256" r:id="rId2"/>
    <p:sldId id="481" r:id="rId3"/>
    <p:sldId id="479" r:id="rId4"/>
    <p:sldId id="546" r:id="rId5"/>
    <p:sldId id="485" r:id="rId6"/>
    <p:sldId id="483" r:id="rId7"/>
    <p:sldId id="524" r:id="rId8"/>
    <p:sldId id="554" r:id="rId9"/>
    <p:sldId id="551" r:id="rId10"/>
    <p:sldId id="487" r:id="rId11"/>
    <p:sldId id="488" r:id="rId12"/>
    <p:sldId id="553" r:id="rId13"/>
    <p:sldId id="489" r:id="rId14"/>
    <p:sldId id="492" r:id="rId15"/>
    <p:sldId id="491" r:id="rId16"/>
    <p:sldId id="499" r:id="rId17"/>
    <p:sldId id="536" r:id="rId18"/>
    <p:sldId id="516" r:id="rId19"/>
    <p:sldId id="496" r:id="rId20"/>
    <p:sldId id="504" r:id="rId21"/>
    <p:sldId id="505" r:id="rId22"/>
    <p:sldId id="519" r:id="rId23"/>
    <p:sldId id="510" r:id="rId24"/>
    <p:sldId id="552" r:id="rId25"/>
    <p:sldId id="522" r:id="rId26"/>
    <p:sldId id="507" r:id="rId27"/>
    <p:sldId id="517" r:id="rId28"/>
    <p:sldId id="535" r:id="rId29"/>
  </p:sldIdLst>
  <p:sldSz cx="16459200" cy="10972800"/>
  <p:notesSz cx="6858000" cy="9144000"/>
  <p:embeddedFontLst>
    <p:embeddedFont>
      <p:font typeface="Calibri" panose="020F0502020204030204" pitchFamily="34" charset="0"/>
      <p:regular r:id="rId31"/>
      <p:bold r:id="rId32"/>
      <p:italic r:id="rId33"/>
      <p:boldItalic r:id="rId34"/>
    </p:embeddedFont>
    <p:embeddedFont>
      <p:font typeface="Cambria Math" panose="02040503050406030204" pitchFamily="18" charset="0"/>
      <p:regular r:id="rId35"/>
    </p:embeddedFont>
    <p:embeddedFont>
      <p:font typeface="Gill Sans" panose="020B0502020104020203" pitchFamily="34" charset="-79"/>
      <p:regular r:id="rId36"/>
      <p:bold r:id="rId37"/>
    </p:embeddedFont>
    <p:embeddedFont>
      <p:font typeface="Gill Sans MT" panose="020B0502020104020203" pitchFamily="34" charset="77"/>
      <p:regular r:id="rId38"/>
      <p:bold r:id="rId39"/>
      <p:italic r:id="rId40"/>
      <p:boldItalic r:id="rId41"/>
    </p:embeddedFont>
    <p:embeddedFont>
      <p:font typeface="Helvetica" pitchFamily="2" charset="0"/>
      <p:regular r:id="rId42"/>
      <p:bold r:id="rId43"/>
      <p:italic r:id="rId44"/>
      <p:boldItalic r:id="rId45"/>
    </p:embeddedFont>
    <p:embeddedFont>
      <p:font typeface="Helvetica Neue" panose="02000503000000020004" pitchFamily="2" charset="0"/>
      <p:regular r:id="rId46"/>
      <p:bold r:id="rId47"/>
      <p:italic r:id="rId48"/>
      <p:boldItalic r:id="rId49"/>
    </p:embeddedFont>
    <p:embeddedFont>
      <p:font typeface="Times" pitchFamily="2"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darsun Kannan" initials="SK" lastIdx="18" clrIdx="0">
    <p:extLst>
      <p:ext uri="{19B8F6BF-5375-455C-9EA6-DF929625EA0E}">
        <p15:presenceInfo xmlns:p15="http://schemas.microsoft.com/office/powerpoint/2012/main" userId="S::sk2113@cs.rutgers.edu::c8500156-3b50-4aa3-91e4-d16efa8f8990" providerId="AD"/>
      </p:ext>
    </p:extLst>
  </p:cmAuthor>
  <p:cmAuthor id="2" name="Yujie Ren" initials="YR" lastIdx="1" clrIdx="1">
    <p:extLst>
      <p:ext uri="{19B8F6BF-5375-455C-9EA6-DF929625EA0E}">
        <p15:presenceInfo xmlns:p15="http://schemas.microsoft.com/office/powerpoint/2012/main" userId="S::yr181@cs.rutgers.edu::8a3dad18-bee7-4c0f-bc66-61bf3b758d4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43225E-8B3F-6248-B76F-5EFFAB2CAF80}" v="50" dt="2020-10-22T20:40:59.417"/>
    <p1510:client id="{8384AB30-1EC7-5C49-9528-92FD1A0DFEB3}" v="2641" dt="2020-10-22T03:58:20.836"/>
    <p1510:client id="{8B81A04F-34A8-FA4F-B2B3-F9CF8FE26E07}" v="87" dt="2020-10-22T21:31:04.301"/>
    <p1510:client id="{B802AA71-EC9C-B046-A728-BDE5F3E5F232}" v="6205" dt="2020-10-22T02:40:53.7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65"/>
    <p:restoredTop sz="85940"/>
  </p:normalViewPr>
  <p:slideViewPr>
    <p:cSldViewPr snapToGrid="0" snapToObjects="1">
      <p:cViewPr varScale="1">
        <p:scale>
          <a:sx n="48" d="100"/>
          <a:sy n="48" d="100"/>
        </p:scale>
        <p:origin x="164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2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s>
</file>

<file path=ppt/charts/_rels/chart1.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Users\ryj\Dropbox\OS_Research\MyWork\OSDI20\figures.xlsx"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314406627421207"/>
          <c:y val="6.0711510567757976E-2"/>
          <c:w val="0.81731778620711582"/>
          <c:h val="0.72934536073610279"/>
        </c:manualLayout>
      </c:layout>
      <c:lineChart>
        <c:grouping val="standard"/>
        <c:varyColors val="0"/>
        <c:ser>
          <c:idx val="0"/>
          <c:order val="0"/>
          <c:tx>
            <c:strRef>
              <c:f>Sheet0!$B$1</c:f>
              <c:strCache>
                <c:ptCount val="1"/>
                <c:pt idx="0">
                  <c:v>ext4-DAX (Kernel-FS)</c:v>
                </c:pt>
              </c:strCache>
            </c:strRef>
          </c:tx>
          <c:spPr>
            <a:ln w="41275" cap="rnd">
              <a:solidFill>
                <a:schemeClr val="bg2">
                  <a:lumMod val="50000"/>
                </a:schemeClr>
              </a:solidFill>
              <a:prstDash val="dash"/>
              <a:round/>
            </a:ln>
            <a:effectLst/>
          </c:spPr>
          <c:marker>
            <c:symbol val="diamond"/>
            <c:size val="28"/>
            <c:spPr>
              <a:noFill/>
              <a:ln w="41275">
                <a:solidFill>
                  <a:schemeClr val="bg2">
                    <a:lumMod val="50000"/>
                  </a:schemeClr>
                </a:solidFill>
              </a:ln>
              <a:effectLst/>
            </c:spPr>
          </c:marker>
          <c:cat>
            <c:numRef>
              <c:f>Sheet0!$A$2:$A$5</c:f>
              <c:numCache>
                <c:formatCode>General</c:formatCode>
                <c:ptCount val="4"/>
                <c:pt idx="0">
                  <c:v>1</c:v>
                </c:pt>
                <c:pt idx="1">
                  <c:v>4</c:v>
                </c:pt>
                <c:pt idx="2">
                  <c:v>8</c:v>
                </c:pt>
                <c:pt idx="3">
                  <c:v>16</c:v>
                </c:pt>
              </c:numCache>
            </c:numRef>
          </c:cat>
          <c:val>
            <c:numRef>
              <c:f>Sheet0!$B$2:$B$5</c:f>
              <c:numCache>
                <c:formatCode>General</c:formatCode>
                <c:ptCount val="4"/>
                <c:pt idx="0">
                  <c:v>0.47299999999999998</c:v>
                </c:pt>
                <c:pt idx="1">
                  <c:v>1.421</c:v>
                </c:pt>
                <c:pt idx="2">
                  <c:v>1.704</c:v>
                </c:pt>
                <c:pt idx="3">
                  <c:v>1.7629999999999999</c:v>
                </c:pt>
              </c:numCache>
            </c:numRef>
          </c:val>
          <c:smooth val="0"/>
          <c:extLst>
            <c:ext xmlns:c16="http://schemas.microsoft.com/office/drawing/2014/chart" uri="{C3380CC4-5D6E-409C-BE32-E72D297353CC}">
              <c16:uniqueId val="{00000000-B244-F44A-AFBB-21ABB4CA34A5}"/>
            </c:ext>
          </c:extLst>
        </c:ser>
        <c:ser>
          <c:idx val="1"/>
          <c:order val="1"/>
          <c:tx>
            <c:strRef>
              <c:f>Sheet0!$C$1</c:f>
              <c:strCache>
                <c:ptCount val="1"/>
                <c:pt idx="0">
                  <c:v>Strata (User-FS)</c:v>
                </c:pt>
              </c:strCache>
            </c:strRef>
          </c:tx>
          <c:spPr>
            <a:ln w="41275" cap="rnd">
              <a:solidFill>
                <a:srgbClr val="92D050"/>
              </a:solidFill>
              <a:prstDash val="dash"/>
              <a:round/>
            </a:ln>
            <a:effectLst/>
          </c:spPr>
          <c:marker>
            <c:symbol val="circle"/>
            <c:size val="26"/>
            <c:spPr>
              <a:noFill/>
              <a:ln w="41275">
                <a:solidFill>
                  <a:srgbClr val="92D050"/>
                </a:solidFill>
              </a:ln>
              <a:effectLst/>
            </c:spPr>
          </c:marker>
          <c:cat>
            <c:numRef>
              <c:f>Sheet0!$A$2:$A$5</c:f>
              <c:numCache>
                <c:formatCode>General</c:formatCode>
                <c:ptCount val="4"/>
                <c:pt idx="0">
                  <c:v>1</c:v>
                </c:pt>
                <c:pt idx="1">
                  <c:v>4</c:v>
                </c:pt>
                <c:pt idx="2">
                  <c:v>8</c:v>
                </c:pt>
                <c:pt idx="3">
                  <c:v>16</c:v>
                </c:pt>
              </c:numCache>
            </c:numRef>
          </c:cat>
          <c:val>
            <c:numRef>
              <c:f>Sheet0!$C$2:$C$5</c:f>
              <c:numCache>
                <c:formatCode>General</c:formatCode>
                <c:ptCount val="4"/>
                <c:pt idx="0">
                  <c:v>1.476</c:v>
                </c:pt>
                <c:pt idx="1">
                  <c:v>1.3029999999999999</c:v>
                </c:pt>
                <c:pt idx="2">
                  <c:v>1.0049999999999999</c:v>
                </c:pt>
                <c:pt idx="3">
                  <c:v>0.83399999999999996</c:v>
                </c:pt>
              </c:numCache>
            </c:numRef>
          </c:val>
          <c:smooth val="0"/>
          <c:extLst>
            <c:ext xmlns:c16="http://schemas.microsoft.com/office/drawing/2014/chart" uri="{C3380CC4-5D6E-409C-BE32-E72D297353CC}">
              <c16:uniqueId val="{00000001-B244-F44A-AFBB-21ABB4CA34A5}"/>
            </c:ext>
          </c:extLst>
        </c:ser>
        <c:ser>
          <c:idx val="2"/>
          <c:order val="2"/>
          <c:tx>
            <c:strRef>
              <c:f>Sheet0!$D$1</c:f>
              <c:strCache>
                <c:ptCount val="1"/>
                <c:pt idx="0">
                  <c:v>DevFS (Firmware-FS)</c:v>
                </c:pt>
              </c:strCache>
            </c:strRef>
          </c:tx>
          <c:spPr>
            <a:ln w="41275" cap="rnd">
              <a:solidFill>
                <a:schemeClr val="accent6">
                  <a:lumMod val="75000"/>
                </a:schemeClr>
              </a:solidFill>
              <a:prstDash val="dash"/>
              <a:round/>
            </a:ln>
            <a:effectLst/>
          </c:spPr>
          <c:marker>
            <c:symbol val="square"/>
            <c:size val="26"/>
            <c:spPr>
              <a:noFill/>
              <a:ln w="41275">
                <a:solidFill>
                  <a:schemeClr val="accent6">
                    <a:lumMod val="75000"/>
                  </a:schemeClr>
                </a:solidFill>
              </a:ln>
              <a:effectLst/>
            </c:spPr>
          </c:marker>
          <c:cat>
            <c:numRef>
              <c:f>Sheet0!$A$2:$A$5</c:f>
              <c:numCache>
                <c:formatCode>General</c:formatCode>
                <c:ptCount val="4"/>
                <c:pt idx="0">
                  <c:v>1</c:v>
                </c:pt>
                <c:pt idx="1">
                  <c:v>4</c:v>
                </c:pt>
                <c:pt idx="2">
                  <c:v>8</c:v>
                </c:pt>
                <c:pt idx="3">
                  <c:v>16</c:v>
                </c:pt>
              </c:numCache>
            </c:numRef>
          </c:cat>
          <c:val>
            <c:numRef>
              <c:f>Sheet0!$D$2:$D$5</c:f>
              <c:numCache>
                <c:formatCode>General</c:formatCode>
                <c:ptCount val="4"/>
                <c:pt idx="0">
                  <c:v>0.98399999999999999</c:v>
                </c:pt>
                <c:pt idx="1">
                  <c:v>1.7949999999999999</c:v>
                </c:pt>
                <c:pt idx="2">
                  <c:v>1.9830000000000001</c:v>
                </c:pt>
                <c:pt idx="3">
                  <c:v>1.9870000000000001</c:v>
                </c:pt>
              </c:numCache>
            </c:numRef>
          </c:val>
          <c:smooth val="0"/>
          <c:extLst>
            <c:ext xmlns:c16="http://schemas.microsoft.com/office/drawing/2014/chart" uri="{C3380CC4-5D6E-409C-BE32-E72D297353CC}">
              <c16:uniqueId val="{00000002-B244-F44A-AFBB-21ABB4CA34A5}"/>
            </c:ext>
          </c:extLst>
        </c:ser>
        <c:ser>
          <c:idx val="3"/>
          <c:order val="3"/>
          <c:tx>
            <c:strRef>
              <c:f>Sheet0!$E$1</c:f>
              <c:strCache>
                <c:ptCount val="1"/>
                <c:pt idx="0">
                  <c:v>CrossFS</c:v>
                </c:pt>
              </c:strCache>
            </c:strRef>
          </c:tx>
          <c:spPr>
            <a:ln w="41275" cap="flat">
              <a:solidFill>
                <a:srgbClr val="FFC000"/>
              </a:solidFill>
              <a:prstDash val="dash"/>
              <a:round/>
            </a:ln>
            <a:effectLst/>
          </c:spPr>
          <c:marker>
            <c:symbol val="triangle"/>
            <c:size val="26"/>
            <c:spPr>
              <a:noFill/>
              <a:ln w="41275">
                <a:solidFill>
                  <a:srgbClr val="FFC000"/>
                </a:solidFill>
              </a:ln>
              <a:effectLst/>
            </c:spPr>
          </c:marker>
          <c:dPt>
            <c:idx val="2"/>
            <c:marker>
              <c:symbol val="triangle"/>
              <c:size val="26"/>
              <c:spPr>
                <a:noFill/>
                <a:ln w="41275">
                  <a:solidFill>
                    <a:srgbClr val="FFC000"/>
                  </a:solidFill>
                </a:ln>
                <a:effectLst/>
              </c:spPr>
            </c:marker>
            <c:bubble3D val="0"/>
            <c:spPr>
              <a:ln w="41275" cap="rnd">
                <a:solidFill>
                  <a:srgbClr val="FFC000"/>
                </a:solidFill>
                <a:prstDash val="dash"/>
                <a:round/>
              </a:ln>
              <a:effectLst/>
            </c:spPr>
            <c:extLst>
              <c:ext xmlns:c16="http://schemas.microsoft.com/office/drawing/2014/chart" uri="{C3380CC4-5D6E-409C-BE32-E72D297353CC}">
                <c16:uniqueId val="{00000004-B244-F44A-AFBB-21ABB4CA34A5}"/>
              </c:ext>
            </c:extLst>
          </c:dPt>
          <c:cat>
            <c:numRef>
              <c:f>Sheet0!$A$2:$A$5</c:f>
              <c:numCache>
                <c:formatCode>General</c:formatCode>
                <c:ptCount val="4"/>
                <c:pt idx="0">
                  <c:v>1</c:v>
                </c:pt>
                <c:pt idx="1">
                  <c:v>4</c:v>
                </c:pt>
                <c:pt idx="2">
                  <c:v>8</c:v>
                </c:pt>
                <c:pt idx="3">
                  <c:v>16</c:v>
                </c:pt>
              </c:numCache>
            </c:numRef>
          </c:cat>
          <c:val>
            <c:numRef>
              <c:f>Sheet0!$E$2:$E$5</c:f>
              <c:numCache>
                <c:formatCode>General</c:formatCode>
                <c:ptCount val="4"/>
                <c:pt idx="0">
                  <c:v>1.0029999999999999</c:v>
                </c:pt>
                <c:pt idx="1">
                  <c:v>2.6320000000000001</c:v>
                </c:pt>
                <c:pt idx="2">
                  <c:v>3.641</c:v>
                </c:pt>
                <c:pt idx="3">
                  <c:v>5.3140000000000001</c:v>
                </c:pt>
              </c:numCache>
            </c:numRef>
          </c:val>
          <c:smooth val="0"/>
          <c:extLst>
            <c:ext xmlns:c16="http://schemas.microsoft.com/office/drawing/2014/chart" uri="{C3380CC4-5D6E-409C-BE32-E72D297353CC}">
              <c16:uniqueId val="{00000005-B244-F44A-AFBB-21ABB4CA34A5}"/>
            </c:ext>
          </c:extLst>
        </c:ser>
        <c:dLbls>
          <c:showLegendKey val="0"/>
          <c:showVal val="0"/>
          <c:showCatName val="0"/>
          <c:showSerName val="0"/>
          <c:showPercent val="0"/>
          <c:showBubbleSize val="0"/>
        </c:dLbls>
        <c:marker val="1"/>
        <c:smooth val="0"/>
        <c:axId val="1308032015"/>
        <c:axId val="1308577039"/>
      </c:lineChart>
      <c:catAx>
        <c:axId val="130803201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latin typeface="Gill Sans MT" panose="020B0502020104020203" pitchFamily="34" charset="77"/>
                  </a:rPr>
                  <a:t># of reader threads (with 4 writer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308577039"/>
        <c:crosses val="autoZero"/>
        <c:auto val="1"/>
        <c:lblAlgn val="ctr"/>
        <c:lblOffset val="100"/>
        <c:noMultiLvlLbl val="0"/>
      </c:catAx>
      <c:valAx>
        <c:axId val="1308577039"/>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latin typeface="Gill Sans MT" panose="020B0502020104020203" pitchFamily="34" charset="77"/>
                  </a:rPr>
                  <a:t>Throughput (GB/s)</a:t>
                </a:r>
              </a:p>
            </c:rich>
          </c:tx>
          <c:layout>
            <c:manualLayout>
              <c:xMode val="edge"/>
              <c:yMode val="edge"/>
              <c:x val="2.7298894123752571E-2"/>
              <c:y val="0.1454796601392058"/>
            </c:manualLayout>
          </c:layout>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308032015"/>
        <c:crosses val="autoZero"/>
        <c:crossBetween val="between"/>
        <c:majorUnit val="2"/>
      </c:valAx>
      <c:spPr>
        <a:noFill/>
        <a:ln>
          <a:noFill/>
        </a:ln>
        <a:effectLst/>
      </c:spPr>
    </c:plotArea>
    <c:legend>
      <c:legendPos val="b"/>
      <c:layout>
        <c:manualLayout>
          <c:xMode val="edge"/>
          <c:yMode val="edge"/>
          <c:x val="0.17800798487154787"/>
          <c:y val="4.1187151538887801E-2"/>
          <c:w val="0.40272850327829951"/>
          <c:h val="0.39763310188662332"/>
        </c:manualLayout>
      </c:layout>
      <c:overlay val="0"/>
      <c:spPr>
        <a:noFill/>
        <a:ln>
          <a:noFill/>
        </a:ln>
        <a:effectLst/>
      </c:spPr>
      <c:txPr>
        <a:bodyPr rot="0" spcFirstLastPara="1" vertOverflow="ellipsis" vert="horz" wrap="square" anchor="ctr" anchorCtr="1"/>
        <a:lstStyle/>
        <a:p>
          <a:pPr>
            <a:defRPr sz="3200" b="0" i="0" u="none" strike="noStrike" kern="1200" spc="1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15875" cap="flat" cmpd="sng" algn="ctr">
      <a:noFill/>
      <a:round/>
    </a:ln>
    <a:effectLst/>
  </c:spPr>
  <c:txPr>
    <a:bodyPr/>
    <a:lstStyle/>
    <a:p>
      <a:pPr>
        <a:defRPr sz="1600" baseline="0">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610747008169622"/>
          <c:y val="5.7531728340418246E-2"/>
          <c:w val="0.79616837831754894"/>
          <c:h val="0.75249520949195881"/>
        </c:manualLayout>
      </c:layout>
      <c:barChart>
        <c:barDir val="col"/>
        <c:grouping val="clustered"/>
        <c:varyColors val="0"/>
        <c:ser>
          <c:idx val="0"/>
          <c:order val="0"/>
          <c:tx>
            <c:strRef>
              <c:f>Sheet2!$B$1</c:f>
              <c:strCache>
                <c:ptCount val="1"/>
                <c:pt idx="0">
                  <c:v>ext4-DAX</c:v>
                </c:pt>
              </c:strCache>
            </c:strRef>
          </c:tx>
          <c:spPr>
            <a:solidFill>
              <a:schemeClr val="accent1"/>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Sheet2!$B$2:$B$5</c:f>
              <c:numCache>
                <c:formatCode>General</c:formatCode>
                <c:ptCount val="4"/>
                <c:pt idx="0">
                  <c:v>258</c:v>
                </c:pt>
                <c:pt idx="1">
                  <c:v>716</c:v>
                </c:pt>
                <c:pt idx="2">
                  <c:v>1039</c:v>
                </c:pt>
                <c:pt idx="3">
                  <c:v>1192</c:v>
                </c:pt>
              </c:numCache>
            </c:numRef>
          </c:val>
          <c:extLst>
            <c:ext xmlns:c16="http://schemas.microsoft.com/office/drawing/2014/chart" uri="{C3380CC4-5D6E-409C-BE32-E72D297353CC}">
              <c16:uniqueId val="{00000000-442E-8D48-BB1F-44509D879789}"/>
            </c:ext>
          </c:extLst>
        </c:ser>
        <c:ser>
          <c:idx val="1"/>
          <c:order val="1"/>
          <c:tx>
            <c:strRef>
              <c:f>Sheet2!$C$1</c:f>
              <c:strCache>
                <c:ptCount val="1"/>
                <c:pt idx="0">
                  <c:v>NOVA</c:v>
                </c:pt>
              </c:strCache>
            </c:strRef>
          </c:tx>
          <c:spPr>
            <a:solidFill>
              <a:schemeClr val="accent2"/>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Sheet2!$C$2:$C$5</c:f>
              <c:numCache>
                <c:formatCode>General</c:formatCode>
                <c:ptCount val="4"/>
                <c:pt idx="0">
                  <c:v>256</c:v>
                </c:pt>
                <c:pt idx="1">
                  <c:v>834</c:v>
                </c:pt>
                <c:pt idx="2">
                  <c:v>1372</c:v>
                </c:pt>
                <c:pt idx="3">
                  <c:v>2315</c:v>
                </c:pt>
              </c:numCache>
            </c:numRef>
          </c:val>
          <c:extLst>
            <c:ext xmlns:c16="http://schemas.microsoft.com/office/drawing/2014/chart" uri="{C3380CC4-5D6E-409C-BE32-E72D297353CC}">
              <c16:uniqueId val="{00000001-442E-8D48-BB1F-44509D879789}"/>
            </c:ext>
          </c:extLst>
        </c:ser>
        <c:ser>
          <c:idx val="2"/>
          <c:order val="2"/>
          <c:tx>
            <c:strRef>
              <c:f>Sheet2!$D$1</c:f>
              <c:strCache>
                <c:ptCount val="1"/>
                <c:pt idx="0">
                  <c:v>DevFS</c:v>
                </c:pt>
              </c:strCache>
            </c:strRef>
          </c:tx>
          <c:spPr>
            <a:solidFill>
              <a:schemeClr val="accent3"/>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Sheet2!$D$2:$D$5</c:f>
              <c:numCache>
                <c:formatCode>General</c:formatCode>
                <c:ptCount val="4"/>
                <c:pt idx="0">
                  <c:v>653</c:v>
                </c:pt>
                <c:pt idx="1">
                  <c:v>1340</c:v>
                </c:pt>
                <c:pt idx="2">
                  <c:v>1619</c:v>
                </c:pt>
                <c:pt idx="3">
                  <c:v>2072</c:v>
                </c:pt>
              </c:numCache>
            </c:numRef>
          </c:val>
          <c:extLst>
            <c:ext xmlns:c16="http://schemas.microsoft.com/office/drawing/2014/chart" uri="{C3380CC4-5D6E-409C-BE32-E72D297353CC}">
              <c16:uniqueId val="{00000002-442E-8D48-BB1F-44509D879789}"/>
            </c:ext>
          </c:extLst>
        </c:ser>
        <c:ser>
          <c:idx val="3"/>
          <c:order val="3"/>
          <c:tx>
            <c:strRef>
              <c:f>Sheet2!$E$1</c:f>
              <c:strCache>
                <c:ptCount val="1"/>
                <c:pt idx="0">
                  <c:v>SplitFS</c:v>
                </c:pt>
              </c:strCache>
            </c:strRef>
          </c:tx>
          <c:spPr>
            <a:solidFill>
              <a:schemeClr val="accent4"/>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Sheet2!$E$2:$E$5</c:f>
              <c:numCache>
                <c:formatCode>General</c:formatCode>
                <c:ptCount val="4"/>
                <c:pt idx="0">
                  <c:v>474</c:v>
                </c:pt>
                <c:pt idx="1">
                  <c:v>1494</c:v>
                </c:pt>
                <c:pt idx="2">
                  <c:v>2135</c:v>
                </c:pt>
                <c:pt idx="3">
                  <c:v>3083</c:v>
                </c:pt>
              </c:numCache>
            </c:numRef>
          </c:val>
          <c:extLst>
            <c:ext xmlns:c16="http://schemas.microsoft.com/office/drawing/2014/chart" uri="{C3380CC4-5D6E-409C-BE32-E72D297353CC}">
              <c16:uniqueId val="{00000003-442E-8D48-BB1F-44509D879789}"/>
            </c:ext>
          </c:extLst>
        </c:ser>
        <c:ser>
          <c:idx val="4"/>
          <c:order val="4"/>
          <c:tx>
            <c:strRef>
              <c:f>Sheet2!$F$1</c:f>
              <c:strCache>
                <c:ptCount val="1"/>
                <c:pt idx="0">
                  <c:v>Strata</c:v>
                </c:pt>
              </c:strCache>
            </c:strRef>
          </c:tx>
          <c:spPr>
            <a:solidFill>
              <a:schemeClr val="accent5"/>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Sheet2!$F$2:$F$5</c:f>
              <c:numCache>
                <c:formatCode>General</c:formatCode>
                <c:ptCount val="4"/>
                <c:pt idx="0">
                  <c:v>1036</c:v>
                </c:pt>
                <c:pt idx="1">
                  <c:v>852</c:v>
                </c:pt>
                <c:pt idx="2">
                  <c:v>888</c:v>
                </c:pt>
                <c:pt idx="3">
                  <c:v>1011</c:v>
                </c:pt>
              </c:numCache>
            </c:numRef>
          </c:val>
          <c:extLst>
            <c:ext xmlns:c16="http://schemas.microsoft.com/office/drawing/2014/chart" uri="{C3380CC4-5D6E-409C-BE32-E72D297353CC}">
              <c16:uniqueId val="{00000004-442E-8D48-BB1F-44509D879789}"/>
            </c:ext>
          </c:extLst>
        </c:ser>
        <c:ser>
          <c:idx val="5"/>
          <c:order val="5"/>
          <c:tx>
            <c:strRef>
              <c:f>Sheet2!$G$1</c:f>
              <c:strCache>
                <c:ptCount val="1"/>
                <c:pt idx="0">
                  <c:v>CrossFS</c:v>
                </c:pt>
              </c:strCache>
            </c:strRef>
          </c:tx>
          <c:spPr>
            <a:solidFill>
              <a:schemeClr val="accent6"/>
            </a:solidFill>
            <a:ln>
              <a:solidFill>
                <a:schemeClr val="tx1"/>
              </a:solidFill>
            </a:ln>
            <a:effectLst/>
          </c:spPr>
          <c:invertIfNegative val="0"/>
          <c:cat>
            <c:numRef>
              <c:f>Sheet2!$A$2:$A$5</c:f>
              <c:numCache>
                <c:formatCode>General</c:formatCode>
                <c:ptCount val="4"/>
                <c:pt idx="0">
                  <c:v>1</c:v>
                </c:pt>
                <c:pt idx="1">
                  <c:v>4</c:v>
                </c:pt>
                <c:pt idx="2">
                  <c:v>8</c:v>
                </c:pt>
                <c:pt idx="3">
                  <c:v>16</c:v>
                </c:pt>
              </c:numCache>
            </c:numRef>
          </c:cat>
          <c:val>
            <c:numRef>
              <c:f>Sheet2!$G$2:$G$5</c:f>
              <c:numCache>
                <c:formatCode>General</c:formatCode>
                <c:ptCount val="4"/>
                <c:pt idx="0">
                  <c:v>762</c:v>
                </c:pt>
                <c:pt idx="1">
                  <c:v>2214</c:v>
                </c:pt>
                <c:pt idx="2">
                  <c:v>4151</c:v>
                </c:pt>
                <c:pt idx="3">
                  <c:v>5503</c:v>
                </c:pt>
              </c:numCache>
            </c:numRef>
          </c:val>
          <c:extLst>
            <c:ext xmlns:c16="http://schemas.microsoft.com/office/drawing/2014/chart" uri="{C3380CC4-5D6E-409C-BE32-E72D297353CC}">
              <c16:uniqueId val="{00000005-442E-8D48-BB1F-44509D879789}"/>
            </c:ext>
          </c:extLst>
        </c:ser>
        <c:dLbls>
          <c:showLegendKey val="0"/>
          <c:showVal val="0"/>
          <c:showCatName val="0"/>
          <c:showSerName val="0"/>
          <c:showPercent val="0"/>
          <c:showBubbleSize val="0"/>
        </c:dLbls>
        <c:gapWidth val="182"/>
        <c:axId val="1207842895"/>
        <c:axId val="925463071"/>
      </c:barChart>
      <c:catAx>
        <c:axId val="12078428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solidFill>
                    <a:latin typeface="+mn-lt"/>
                    <a:ea typeface="+mn-ea"/>
                    <a:cs typeface="+mn-cs"/>
                  </a:defRPr>
                </a:pPr>
                <a:r>
                  <a:rPr lang="en-US" sz="3200" baseline="0">
                    <a:solidFill>
                      <a:schemeClr val="tx1"/>
                    </a:solidFill>
                    <a:latin typeface="Gill Sans MT" panose="020B0502020104020203" pitchFamily="34" charset="77"/>
                  </a:rPr>
                  <a:t># of reader threads (w/ 4 writer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25463071"/>
        <c:crosses val="autoZero"/>
        <c:auto val="1"/>
        <c:lblAlgn val="ctr"/>
        <c:lblOffset val="100"/>
        <c:noMultiLvlLbl val="0"/>
      </c:catAx>
      <c:valAx>
        <c:axId val="925463071"/>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Throughput (MB/s)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207842895"/>
        <c:crosses val="autoZero"/>
        <c:crossBetween val="between"/>
        <c:majorUnit val="2000"/>
      </c:valAx>
      <c:spPr>
        <a:noFill/>
        <a:ln w="25400">
          <a:noFill/>
        </a:ln>
        <a:effectLst/>
      </c:spPr>
    </c:plotArea>
    <c:legend>
      <c:legendPos val="b"/>
      <c:layout>
        <c:manualLayout>
          <c:xMode val="edge"/>
          <c:yMode val="edge"/>
          <c:x val="0.18951349511787308"/>
          <c:y val="2.9213570431072016E-2"/>
          <c:w val="0.40615054879379686"/>
          <c:h val="0.40162627994699329"/>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46944242036662"/>
          <c:y val="8.5340408052216168E-2"/>
          <c:w val="0.79230453222232367"/>
          <c:h val="0.68453223233743132"/>
        </c:manualLayout>
      </c:layout>
      <c:barChart>
        <c:barDir val="col"/>
        <c:grouping val="clustered"/>
        <c:varyColors val="0"/>
        <c:ser>
          <c:idx val="0"/>
          <c:order val="0"/>
          <c:tx>
            <c:strRef>
              <c:f>Sheet3!$B$1</c:f>
              <c:strCache>
                <c:ptCount val="1"/>
                <c:pt idx="0">
                  <c:v>ext4-DAX</c:v>
                </c:pt>
              </c:strCache>
            </c:strRef>
          </c:tx>
          <c:spPr>
            <a:solidFill>
              <a:schemeClr val="accent1"/>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Sheet3!$B$2:$B$5</c:f>
              <c:numCache>
                <c:formatCode>General</c:formatCode>
                <c:ptCount val="4"/>
                <c:pt idx="0">
                  <c:v>1180</c:v>
                </c:pt>
                <c:pt idx="1">
                  <c:v>1027</c:v>
                </c:pt>
                <c:pt idx="2">
                  <c:v>898</c:v>
                </c:pt>
                <c:pt idx="3">
                  <c:v>569</c:v>
                </c:pt>
              </c:numCache>
            </c:numRef>
          </c:val>
          <c:extLst>
            <c:ext xmlns:c16="http://schemas.microsoft.com/office/drawing/2014/chart" uri="{C3380CC4-5D6E-409C-BE32-E72D297353CC}">
              <c16:uniqueId val="{00000000-FFDD-104D-A912-B814251B99E1}"/>
            </c:ext>
          </c:extLst>
        </c:ser>
        <c:ser>
          <c:idx val="1"/>
          <c:order val="1"/>
          <c:tx>
            <c:strRef>
              <c:f>Sheet3!$C$1</c:f>
              <c:strCache>
                <c:ptCount val="1"/>
                <c:pt idx="0">
                  <c:v>NOVA</c:v>
                </c:pt>
              </c:strCache>
            </c:strRef>
          </c:tx>
          <c:spPr>
            <a:solidFill>
              <a:schemeClr val="accent2"/>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Sheet3!$C$2:$C$5</c:f>
              <c:numCache>
                <c:formatCode>General</c:formatCode>
                <c:ptCount val="4"/>
                <c:pt idx="0">
                  <c:v>1514</c:v>
                </c:pt>
                <c:pt idx="1">
                  <c:v>1573</c:v>
                </c:pt>
                <c:pt idx="2">
                  <c:v>1378</c:v>
                </c:pt>
                <c:pt idx="3">
                  <c:v>1121</c:v>
                </c:pt>
              </c:numCache>
            </c:numRef>
          </c:val>
          <c:extLst>
            <c:ext xmlns:c16="http://schemas.microsoft.com/office/drawing/2014/chart" uri="{C3380CC4-5D6E-409C-BE32-E72D297353CC}">
              <c16:uniqueId val="{00000001-FFDD-104D-A912-B814251B99E1}"/>
            </c:ext>
          </c:extLst>
        </c:ser>
        <c:ser>
          <c:idx val="2"/>
          <c:order val="2"/>
          <c:tx>
            <c:strRef>
              <c:f>Sheet3!$D$1</c:f>
              <c:strCache>
                <c:ptCount val="1"/>
                <c:pt idx="0">
                  <c:v>DevFS</c:v>
                </c:pt>
              </c:strCache>
            </c:strRef>
          </c:tx>
          <c:spPr>
            <a:solidFill>
              <a:schemeClr val="accent3"/>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Sheet3!$D$2:$D$5</c:f>
              <c:numCache>
                <c:formatCode>General</c:formatCode>
                <c:ptCount val="4"/>
                <c:pt idx="0">
                  <c:v>1624</c:v>
                </c:pt>
                <c:pt idx="1">
                  <c:v>1491</c:v>
                </c:pt>
                <c:pt idx="2">
                  <c:v>1459</c:v>
                </c:pt>
                <c:pt idx="3">
                  <c:v>745</c:v>
                </c:pt>
              </c:numCache>
            </c:numRef>
          </c:val>
          <c:extLst>
            <c:ext xmlns:c16="http://schemas.microsoft.com/office/drawing/2014/chart" uri="{C3380CC4-5D6E-409C-BE32-E72D297353CC}">
              <c16:uniqueId val="{00000002-FFDD-104D-A912-B814251B99E1}"/>
            </c:ext>
          </c:extLst>
        </c:ser>
        <c:ser>
          <c:idx val="3"/>
          <c:order val="3"/>
          <c:tx>
            <c:strRef>
              <c:f>Sheet3!$E$1</c:f>
              <c:strCache>
                <c:ptCount val="1"/>
                <c:pt idx="0">
                  <c:v>SplitFS</c:v>
                </c:pt>
              </c:strCache>
            </c:strRef>
          </c:tx>
          <c:spPr>
            <a:solidFill>
              <a:schemeClr val="accent4"/>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Sheet3!$E$2:$E$5</c:f>
              <c:numCache>
                <c:formatCode>General</c:formatCode>
                <c:ptCount val="4"/>
                <c:pt idx="0">
                  <c:v>1565</c:v>
                </c:pt>
                <c:pt idx="1">
                  <c:v>1204</c:v>
                </c:pt>
                <c:pt idx="2">
                  <c:v>1046</c:v>
                </c:pt>
                <c:pt idx="3">
                  <c:v>724</c:v>
                </c:pt>
              </c:numCache>
            </c:numRef>
          </c:val>
          <c:extLst>
            <c:ext xmlns:c16="http://schemas.microsoft.com/office/drawing/2014/chart" uri="{C3380CC4-5D6E-409C-BE32-E72D297353CC}">
              <c16:uniqueId val="{00000003-FFDD-104D-A912-B814251B99E1}"/>
            </c:ext>
          </c:extLst>
        </c:ser>
        <c:ser>
          <c:idx val="4"/>
          <c:order val="4"/>
          <c:tx>
            <c:strRef>
              <c:f>Sheet3!$F$1</c:f>
              <c:strCache>
                <c:ptCount val="1"/>
                <c:pt idx="0">
                  <c:v>Strata</c:v>
                </c:pt>
              </c:strCache>
            </c:strRef>
          </c:tx>
          <c:spPr>
            <a:solidFill>
              <a:schemeClr val="accent5"/>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Sheet3!$F$2:$F$5</c:f>
              <c:numCache>
                <c:formatCode>General</c:formatCode>
                <c:ptCount val="4"/>
                <c:pt idx="0">
                  <c:v>1299</c:v>
                </c:pt>
                <c:pt idx="1">
                  <c:v>894</c:v>
                </c:pt>
                <c:pt idx="2">
                  <c:v>618</c:v>
                </c:pt>
                <c:pt idx="3">
                  <c:v>501</c:v>
                </c:pt>
              </c:numCache>
            </c:numRef>
          </c:val>
          <c:extLst>
            <c:ext xmlns:c16="http://schemas.microsoft.com/office/drawing/2014/chart" uri="{C3380CC4-5D6E-409C-BE32-E72D297353CC}">
              <c16:uniqueId val="{00000004-FFDD-104D-A912-B814251B99E1}"/>
            </c:ext>
          </c:extLst>
        </c:ser>
        <c:ser>
          <c:idx val="5"/>
          <c:order val="5"/>
          <c:tx>
            <c:strRef>
              <c:f>Sheet3!$G$1</c:f>
              <c:strCache>
                <c:ptCount val="1"/>
                <c:pt idx="0">
                  <c:v>CrossFS</c:v>
                </c:pt>
              </c:strCache>
            </c:strRef>
          </c:tx>
          <c:spPr>
            <a:solidFill>
              <a:schemeClr val="accent6"/>
            </a:solidFill>
            <a:ln>
              <a:solidFill>
                <a:schemeClr val="tx1"/>
              </a:solidFill>
            </a:ln>
            <a:effectLst/>
          </c:spPr>
          <c:invertIfNegative val="0"/>
          <c:cat>
            <c:numRef>
              <c:f>Sheet3!$A$2:$A$5</c:f>
              <c:numCache>
                <c:formatCode>General</c:formatCode>
                <c:ptCount val="4"/>
                <c:pt idx="0">
                  <c:v>1</c:v>
                </c:pt>
                <c:pt idx="1">
                  <c:v>4</c:v>
                </c:pt>
                <c:pt idx="2">
                  <c:v>8</c:v>
                </c:pt>
                <c:pt idx="3">
                  <c:v>16</c:v>
                </c:pt>
              </c:numCache>
            </c:numRef>
          </c:cat>
          <c:val>
            <c:numRef>
              <c:f>Sheet3!$G$2:$G$5</c:f>
              <c:numCache>
                <c:formatCode>General</c:formatCode>
                <c:ptCount val="4"/>
                <c:pt idx="0">
                  <c:v>2572</c:v>
                </c:pt>
                <c:pt idx="1">
                  <c:v>2353</c:v>
                </c:pt>
                <c:pt idx="2">
                  <c:v>2017</c:v>
                </c:pt>
                <c:pt idx="3">
                  <c:v>1943</c:v>
                </c:pt>
              </c:numCache>
            </c:numRef>
          </c:val>
          <c:extLst>
            <c:ext xmlns:c16="http://schemas.microsoft.com/office/drawing/2014/chart" uri="{C3380CC4-5D6E-409C-BE32-E72D297353CC}">
              <c16:uniqueId val="{00000005-FFDD-104D-A912-B814251B99E1}"/>
            </c:ext>
          </c:extLst>
        </c:ser>
        <c:dLbls>
          <c:showLegendKey val="0"/>
          <c:showVal val="0"/>
          <c:showCatName val="0"/>
          <c:showSerName val="0"/>
          <c:showPercent val="0"/>
          <c:showBubbleSize val="0"/>
        </c:dLbls>
        <c:gapWidth val="182"/>
        <c:axId val="1207842895"/>
        <c:axId val="925463071"/>
      </c:barChart>
      <c:catAx>
        <c:axId val="12078428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 of reader threads (w/ 4 writer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25463071"/>
        <c:crosses val="autoZero"/>
        <c:auto val="1"/>
        <c:lblAlgn val="ctr"/>
        <c:lblOffset val="100"/>
        <c:noMultiLvlLbl val="0"/>
      </c:catAx>
      <c:valAx>
        <c:axId val="925463071"/>
        <c:scaling>
          <c:orientation val="minMax"/>
          <c:max val="300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Throughput (MB/s)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207842895"/>
        <c:crosses val="autoZero"/>
        <c:crossBetween val="between"/>
        <c:majorUnit val="1000"/>
      </c:valAx>
      <c:spPr>
        <a:noFill/>
        <a:ln>
          <a:noFill/>
        </a:ln>
        <a:effectLst/>
      </c:spPr>
    </c:plotArea>
    <c:legend>
      <c:legendPos val="t"/>
      <c:layout>
        <c:manualLayout>
          <c:xMode val="edge"/>
          <c:yMode val="edge"/>
          <c:x val="0.41646636768458306"/>
          <c:y val="4.3774792732193417E-2"/>
          <c:w val="0.58233258665569965"/>
          <c:h val="0.19955128393211044"/>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052541432713196"/>
          <c:y val="0.1098749632297093"/>
          <c:w val="0.82175053990941882"/>
          <c:h val="0.69964671731271455"/>
        </c:manualLayout>
      </c:layout>
      <c:barChart>
        <c:barDir val="col"/>
        <c:grouping val="clustered"/>
        <c:varyColors val="0"/>
        <c:ser>
          <c:idx val="0"/>
          <c:order val="0"/>
          <c:tx>
            <c:strRef>
              <c:f>Sheet7!$B$1</c:f>
              <c:strCache>
                <c:ptCount val="1"/>
                <c:pt idx="0">
                  <c:v>ext4-DAX</c:v>
                </c:pt>
              </c:strCache>
            </c:strRef>
          </c:tx>
          <c:spPr>
            <a:solidFill>
              <a:schemeClr val="accent1"/>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Sheet7!$B$2:$B$6</c:f>
              <c:numCache>
                <c:formatCode>General</c:formatCode>
                <c:ptCount val="5"/>
                <c:pt idx="0">
                  <c:v>176</c:v>
                </c:pt>
                <c:pt idx="1">
                  <c:v>126</c:v>
                </c:pt>
                <c:pt idx="2">
                  <c:v>122</c:v>
                </c:pt>
                <c:pt idx="3">
                  <c:v>113</c:v>
                </c:pt>
                <c:pt idx="4">
                  <c:v>129</c:v>
                </c:pt>
              </c:numCache>
            </c:numRef>
          </c:val>
          <c:extLst>
            <c:ext xmlns:c16="http://schemas.microsoft.com/office/drawing/2014/chart" uri="{C3380CC4-5D6E-409C-BE32-E72D297353CC}">
              <c16:uniqueId val="{00000000-1E5D-C141-9F6A-7C0DC8CBABC9}"/>
            </c:ext>
          </c:extLst>
        </c:ser>
        <c:ser>
          <c:idx val="1"/>
          <c:order val="1"/>
          <c:tx>
            <c:strRef>
              <c:f>Sheet7!$C$1</c:f>
              <c:strCache>
                <c:ptCount val="1"/>
                <c:pt idx="0">
                  <c:v>NOVA</c:v>
                </c:pt>
              </c:strCache>
            </c:strRef>
          </c:tx>
          <c:spPr>
            <a:solidFill>
              <a:schemeClr val="accent2"/>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Sheet7!$C$2:$C$6</c:f>
              <c:numCache>
                <c:formatCode>General</c:formatCode>
                <c:ptCount val="5"/>
                <c:pt idx="0">
                  <c:v>222</c:v>
                </c:pt>
                <c:pt idx="1">
                  <c:v>143</c:v>
                </c:pt>
                <c:pt idx="2">
                  <c:v>165</c:v>
                </c:pt>
                <c:pt idx="3">
                  <c:v>178</c:v>
                </c:pt>
                <c:pt idx="4">
                  <c:v>252</c:v>
                </c:pt>
              </c:numCache>
            </c:numRef>
          </c:val>
          <c:extLst>
            <c:ext xmlns:c16="http://schemas.microsoft.com/office/drawing/2014/chart" uri="{C3380CC4-5D6E-409C-BE32-E72D297353CC}">
              <c16:uniqueId val="{00000001-1E5D-C141-9F6A-7C0DC8CBABC9}"/>
            </c:ext>
          </c:extLst>
        </c:ser>
        <c:ser>
          <c:idx val="2"/>
          <c:order val="2"/>
          <c:tx>
            <c:strRef>
              <c:f>Sheet7!$D$1</c:f>
              <c:strCache>
                <c:ptCount val="1"/>
                <c:pt idx="0">
                  <c:v>DevFS</c:v>
                </c:pt>
              </c:strCache>
            </c:strRef>
          </c:tx>
          <c:spPr>
            <a:solidFill>
              <a:schemeClr val="accent3"/>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Sheet7!$D$2:$D$6</c:f>
              <c:numCache>
                <c:formatCode>General</c:formatCode>
                <c:ptCount val="5"/>
                <c:pt idx="0">
                  <c:v>303</c:v>
                </c:pt>
                <c:pt idx="1">
                  <c:v>207</c:v>
                </c:pt>
                <c:pt idx="2">
                  <c:v>203</c:v>
                </c:pt>
                <c:pt idx="3">
                  <c:v>181</c:v>
                </c:pt>
                <c:pt idx="4">
                  <c:v>246</c:v>
                </c:pt>
              </c:numCache>
            </c:numRef>
          </c:val>
          <c:extLst>
            <c:ext xmlns:c16="http://schemas.microsoft.com/office/drawing/2014/chart" uri="{C3380CC4-5D6E-409C-BE32-E72D297353CC}">
              <c16:uniqueId val="{00000002-1E5D-C141-9F6A-7C0DC8CBABC9}"/>
            </c:ext>
          </c:extLst>
        </c:ser>
        <c:ser>
          <c:idx val="3"/>
          <c:order val="3"/>
          <c:tx>
            <c:strRef>
              <c:f>Sheet7!$E$1</c:f>
              <c:strCache>
                <c:ptCount val="1"/>
                <c:pt idx="0">
                  <c:v>CrossFS</c:v>
                </c:pt>
              </c:strCache>
            </c:strRef>
          </c:tx>
          <c:spPr>
            <a:solidFill>
              <a:schemeClr val="accent4"/>
            </a:solidFill>
            <a:ln>
              <a:solidFill>
                <a:schemeClr val="tx1"/>
              </a:solidFill>
            </a:ln>
            <a:effectLst/>
          </c:spPr>
          <c:invertIfNegative val="0"/>
          <c:cat>
            <c:numRef>
              <c:f>Sheet7!$A$2:$A$6</c:f>
              <c:numCache>
                <c:formatCode>General</c:formatCode>
                <c:ptCount val="5"/>
                <c:pt idx="0">
                  <c:v>1</c:v>
                </c:pt>
                <c:pt idx="1">
                  <c:v>2</c:v>
                </c:pt>
                <c:pt idx="2">
                  <c:v>4</c:v>
                </c:pt>
                <c:pt idx="3">
                  <c:v>8</c:v>
                </c:pt>
                <c:pt idx="4">
                  <c:v>16</c:v>
                </c:pt>
              </c:numCache>
            </c:numRef>
          </c:cat>
          <c:val>
            <c:numRef>
              <c:f>Sheet7!$E$2:$E$6</c:f>
              <c:numCache>
                <c:formatCode>General</c:formatCode>
                <c:ptCount val="5"/>
                <c:pt idx="0">
                  <c:v>401</c:v>
                </c:pt>
                <c:pt idx="1">
                  <c:v>258</c:v>
                </c:pt>
                <c:pt idx="2">
                  <c:v>221</c:v>
                </c:pt>
                <c:pt idx="3">
                  <c:v>250</c:v>
                </c:pt>
                <c:pt idx="4">
                  <c:v>293</c:v>
                </c:pt>
              </c:numCache>
            </c:numRef>
          </c:val>
          <c:extLst>
            <c:ext xmlns:c16="http://schemas.microsoft.com/office/drawing/2014/chart" uri="{C3380CC4-5D6E-409C-BE32-E72D297353CC}">
              <c16:uniqueId val="{00000003-1E5D-C141-9F6A-7C0DC8CBABC9}"/>
            </c:ext>
          </c:extLst>
        </c:ser>
        <c:dLbls>
          <c:showLegendKey val="0"/>
          <c:showVal val="0"/>
          <c:showCatName val="0"/>
          <c:showSerName val="0"/>
          <c:showPercent val="0"/>
          <c:showBubbleSize val="0"/>
        </c:dLbls>
        <c:gapWidth val="182"/>
        <c:axId val="1207842895"/>
        <c:axId val="925463071"/>
      </c:barChart>
      <c:catAx>
        <c:axId val="12078428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 of RockDB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25463071"/>
        <c:crosses val="autoZero"/>
        <c:auto val="1"/>
        <c:lblAlgn val="ctr"/>
        <c:lblOffset val="100"/>
        <c:noMultiLvlLbl val="0"/>
      </c:catAx>
      <c:valAx>
        <c:axId val="925463071"/>
        <c:scaling>
          <c:orientation val="minMax"/>
          <c:max val="40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Throughput (kops/s)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207842895"/>
        <c:crosses val="autoZero"/>
        <c:crossBetween val="between"/>
        <c:majorUnit val="100"/>
      </c:valAx>
      <c:spPr>
        <a:noFill/>
        <a:ln>
          <a:noFill/>
        </a:ln>
        <a:effectLst/>
      </c:spPr>
    </c:plotArea>
    <c:legend>
      <c:legendPos val="b"/>
      <c:layout>
        <c:manualLayout>
          <c:xMode val="edge"/>
          <c:yMode val="edge"/>
          <c:x val="0.54332084120440716"/>
          <c:y val="2.6659709736129449E-2"/>
          <c:w val="0.44844408070884484"/>
          <c:h val="0.20376642935540173"/>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757553820621739"/>
          <c:y val="5.6157384481765896E-2"/>
          <c:w val="0.78186890109529239"/>
          <c:h val="0.81488548457046006"/>
        </c:manualLayout>
      </c:layout>
      <c:barChart>
        <c:barDir val="col"/>
        <c:grouping val="stacked"/>
        <c:varyColors val="0"/>
        <c:ser>
          <c:idx val="0"/>
          <c:order val="0"/>
          <c:tx>
            <c:strRef>
              <c:f>Sheet4!$B$1</c:f>
              <c:strCache>
                <c:ptCount val="1"/>
                <c:pt idx="0">
                  <c:v>CrossFS-ioctl-lock</c:v>
                </c:pt>
              </c:strCache>
            </c:strRef>
          </c:tx>
          <c:spPr>
            <a:solidFill>
              <a:schemeClr val="accent1"/>
            </a:solidFill>
            <a:ln w="25400">
              <a:solidFill>
                <a:schemeClr val="tx1"/>
              </a:solidFill>
            </a:ln>
            <a:effectLst/>
          </c:spPr>
          <c:invertIfNegative val="0"/>
          <c:cat>
            <c:strRef>
              <c:f>Sheet4!$A$2:$A$3</c:f>
              <c:strCache>
                <c:ptCount val="2"/>
                <c:pt idx="0">
                  <c:v>Readers</c:v>
                </c:pt>
                <c:pt idx="1">
                  <c:v>Writers</c:v>
                </c:pt>
              </c:strCache>
            </c:strRef>
          </c:cat>
          <c:val>
            <c:numRef>
              <c:f>Sheet4!$B$2:$B$3</c:f>
              <c:numCache>
                <c:formatCode>General</c:formatCode>
                <c:ptCount val="2"/>
                <c:pt idx="0">
                  <c:v>2072</c:v>
                </c:pt>
                <c:pt idx="1">
                  <c:v>745</c:v>
                </c:pt>
              </c:numCache>
            </c:numRef>
          </c:val>
          <c:extLst>
            <c:ext xmlns:c16="http://schemas.microsoft.com/office/drawing/2014/chart" uri="{C3380CC4-5D6E-409C-BE32-E72D297353CC}">
              <c16:uniqueId val="{00000000-412F-6B48-9D0F-91EF2E65C66F}"/>
            </c:ext>
          </c:extLst>
        </c:ser>
        <c:ser>
          <c:idx val="1"/>
          <c:order val="1"/>
          <c:tx>
            <c:strRef>
              <c:f>Sheet4!$C$1</c:f>
              <c:strCache>
                <c:ptCount val="1"/>
                <c:pt idx="0">
                  <c:v>Scalability Design</c:v>
                </c:pt>
              </c:strCache>
            </c:strRef>
          </c:tx>
          <c:spPr>
            <a:solidFill>
              <a:schemeClr val="accent2"/>
            </a:solidFill>
            <a:ln w="25400">
              <a:solidFill>
                <a:schemeClr val="tx1"/>
              </a:solidFill>
            </a:ln>
            <a:effectLst/>
          </c:spPr>
          <c:invertIfNegative val="0"/>
          <c:cat>
            <c:strRef>
              <c:f>Sheet4!$A$2:$A$3</c:f>
              <c:strCache>
                <c:ptCount val="2"/>
                <c:pt idx="0">
                  <c:v>Readers</c:v>
                </c:pt>
                <c:pt idx="1">
                  <c:v>Writers</c:v>
                </c:pt>
              </c:strCache>
            </c:strRef>
          </c:cat>
          <c:val>
            <c:numRef>
              <c:f>Sheet4!$C$2:$C$3</c:f>
              <c:numCache>
                <c:formatCode>General</c:formatCode>
                <c:ptCount val="2"/>
                <c:pt idx="0">
                  <c:v>2117</c:v>
                </c:pt>
                <c:pt idx="1">
                  <c:v>665</c:v>
                </c:pt>
              </c:numCache>
            </c:numRef>
          </c:val>
          <c:extLst>
            <c:ext xmlns:c16="http://schemas.microsoft.com/office/drawing/2014/chart" uri="{C3380CC4-5D6E-409C-BE32-E72D297353CC}">
              <c16:uniqueId val="{00000001-412F-6B48-9D0F-91EF2E65C66F}"/>
            </c:ext>
          </c:extLst>
        </c:ser>
        <c:ser>
          <c:idx val="2"/>
          <c:order val="2"/>
          <c:tx>
            <c:strRef>
              <c:f>Sheet4!$D$1</c:f>
              <c:strCache>
                <c:ptCount val="1"/>
                <c:pt idx="0">
                  <c:v>Kernel Bypass</c:v>
                </c:pt>
              </c:strCache>
            </c:strRef>
          </c:tx>
          <c:spPr>
            <a:solidFill>
              <a:schemeClr val="accent3"/>
            </a:solidFill>
            <a:ln w="25400">
              <a:solidFill>
                <a:schemeClr val="tx1"/>
              </a:solidFill>
            </a:ln>
            <a:effectLst/>
          </c:spPr>
          <c:invertIfNegative val="0"/>
          <c:cat>
            <c:strRef>
              <c:f>Sheet4!$A$2:$A$3</c:f>
              <c:strCache>
                <c:ptCount val="2"/>
                <c:pt idx="0">
                  <c:v>Readers</c:v>
                </c:pt>
                <c:pt idx="1">
                  <c:v>Writers</c:v>
                </c:pt>
              </c:strCache>
            </c:strRef>
          </c:cat>
          <c:val>
            <c:numRef>
              <c:f>Sheet4!$D$2:$D$3</c:f>
              <c:numCache>
                <c:formatCode>General</c:formatCode>
                <c:ptCount val="2"/>
                <c:pt idx="0">
                  <c:v>1222</c:v>
                </c:pt>
                <c:pt idx="1">
                  <c:v>521</c:v>
                </c:pt>
              </c:numCache>
            </c:numRef>
          </c:val>
          <c:extLst>
            <c:ext xmlns:c16="http://schemas.microsoft.com/office/drawing/2014/chart" uri="{C3380CC4-5D6E-409C-BE32-E72D297353CC}">
              <c16:uniqueId val="{00000002-412F-6B48-9D0F-91EF2E65C66F}"/>
            </c:ext>
          </c:extLst>
        </c:ser>
        <c:ser>
          <c:idx val="3"/>
          <c:order val="3"/>
          <c:tx>
            <c:strRef>
              <c:f>Sheet4!$E$1</c:f>
              <c:strCache>
                <c:ptCount val="1"/>
                <c:pt idx="0">
                  <c:v>Urgent-aware Scheduler</c:v>
                </c:pt>
              </c:strCache>
            </c:strRef>
          </c:tx>
          <c:spPr>
            <a:solidFill>
              <a:schemeClr val="accent4"/>
            </a:solidFill>
            <a:ln w="25400">
              <a:solidFill>
                <a:schemeClr val="tx1"/>
              </a:solidFill>
            </a:ln>
            <a:effectLst/>
          </c:spPr>
          <c:invertIfNegative val="0"/>
          <c:cat>
            <c:strRef>
              <c:f>Sheet4!$A$2:$A$3</c:f>
              <c:strCache>
                <c:ptCount val="2"/>
                <c:pt idx="0">
                  <c:v>Readers</c:v>
                </c:pt>
                <c:pt idx="1">
                  <c:v>Writers</c:v>
                </c:pt>
              </c:strCache>
            </c:strRef>
          </c:cat>
          <c:val>
            <c:numRef>
              <c:f>Sheet4!$E$2:$E$3</c:f>
              <c:numCache>
                <c:formatCode>General</c:formatCode>
                <c:ptCount val="2"/>
                <c:pt idx="0">
                  <c:v>400</c:v>
                </c:pt>
                <c:pt idx="1">
                  <c:v>0</c:v>
                </c:pt>
              </c:numCache>
            </c:numRef>
          </c:val>
          <c:extLst>
            <c:ext xmlns:c16="http://schemas.microsoft.com/office/drawing/2014/chart" uri="{C3380CC4-5D6E-409C-BE32-E72D297353CC}">
              <c16:uniqueId val="{00000003-412F-6B48-9D0F-91EF2E65C66F}"/>
            </c:ext>
          </c:extLst>
        </c:ser>
        <c:dLbls>
          <c:showLegendKey val="0"/>
          <c:showVal val="0"/>
          <c:showCatName val="0"/>
          <c:showSerName val="0"/>
          <c:showPercent val="0"/>
          <c:showBubbleSize val="0"/>
        </c:dLbls>
        <c:gapWidth val="219"/>
        <c:overlap val="100"/>
        <c:axId val="1213585247"/>
        <c:axId val="950597615"/>
      </c:barChart>
      <c:catAx>
        <c:axId val="1213585247"/>
        <c:scaling>
          <c:orientation val="minMax"/>
        </c:scaling>
        <c:delete val="0"/>
        <c:axPos val="b"/>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crossAx val="950597615"/>
        <c:crosses val="autoZero"/>
        <c:auto val="1"/>
        <c:lblAlgn val="ctr"/>
        <c:lblOffset val="100"/>
        <c:noMultiLvlLbl val="0"/>
      </c:catAx>
      <c:valAx>
        <c:axId val="950597615"/>
        <c:scaling>
          <c:orientation val="minMax"/>
          <c:max val="600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baseline="0">
                    <a:solidFill>
                      <a:schemeClr val="tx1"/>
                    </a:solidFill>
                    <a:latin typeface="Gill Sans MT" panose="020B0502020104020203" pitchFamily="34" charset="77"/>
                  </a:rPr>
                  <a:t>Throughput (MB/s)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1213585247"/>
        <c:crosses val="autoZero"/>
        <c:crossBetween val="between"/>
        <c:majorUnit val="2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478771304762002"/>
          <c:y val="6.8476352538474963E-2"/>
          <c:w val="0.77482558041320115"/>
          <c:h val="0.76059634750813709"/>
        </c:manualLayout>
      </c:layout>
      <c:lineChart>
        <c:grouping val="standard"/>
        <c:varyColors val="0"/>
        <c:ser>
          <c:idx val="0"/>
          <c:order val="0"/>
          <c:tx>
            <c:strRef>
              <c:f>Sheet6!$B$1</c:f>
              <c:strCache>
                <c:ptCount val="1"/>
                <c:pt idx="0">
                  <c:v>ext4-DAX</c:v>
                </c:pt>
              </c:strCache>
            </c:strRef>
          </c:tx>
          <c:spPr>
            <a:ln w="41275" cap="rnd">
              <a:solidFill>
                <a:schemeClr val="bg2">
                  <a:lumMod val="50000"/>
                </a:schemeClr>
              </a:solidFill>
              <a:prstDash val="sysDash"/>
              <a:round/>
            </a:ln>
            <a:effectLst/>
          </c:spPr>
          <c:marker>
            <c:symbol val="diamond"/>
            <c:size val="28"/>
            <c:spPr>
              <a:noFill/>
              <a:ln w="41275">
                <a:solidFill>
                  <a:schemeClr val="bg2">
                    <a:lumMod val="50000"/>
                  </a:schemeClr>
                </a:solidFill>
              </a:ln>
              <a:effectLst/>
            </c:spPr>
          </c:marker>
          <c:cat>
            <c:numRef>
              <c:f>Sheet6!$A$2:$A$6</c:f>
              <c:numCache>
                <c:formatCode>General</c:formatCode>
                <c:ptCount val="5"/>
                <c:pt idx="0">
                  <c:v>1</c:v>
                </c:pt>
                <c:pt idx="1">
                  <c:v>2</c:v>
                </c:pt>
                <c:pt idx="2">
                  <c:v>4</c:v>
                </c:pt>
                <c:pt idx="3">
                  <c:v>8</c:v>
                </c:pt>
                <c:pt idx="4">
                  <c:v>12</c:v>
                </c:pt>
              </c:numCache>
            </c:numRef>
          </c:cat>
          <c:val>
            <c:numRef>
              <c:f>Sheet6!$B$2:$B$6</c:f>
              <c:numCache>
                <c:formatCode>General</c:formatCode>
                <c:ptCount val="5"/>
                <c:pt idx="0">
                  <c:v>127</c:v>
                </c:pt>
                <c:pt idx="1">
                  <c:v>156</c:v>
                </c:pt>
                <c:pt idx="2">
                  <c:v>213</c:v>
                </c:pt>
                <c:pt idx="3">
                  <c:v>268</c:v>
                </c:pt>
                <c:pt idx="4">
                  <c:v>293</c:v>
                </c:pt>
              </c:numCache>
            </c:numRef>
          </c:val>
          <c:smooth val="0"/>
          <c:extLst>
            <c:ext xmlns:c16="http://schemas.microsoft.com/office/drawing/2014/chart" uri="{C3380CC4-5D6E-409C-BE32-E72D297353CC}">
              <c16:uniqueId val="{00000000-095E-5B4D-9062-65B96BCBFBF2}"/>
            </c:ext>
          </c:extLst>
        </c:ser>
        <c:ser>
          <c:idx val="1"/>
          <c:order val="1"/>
          <c:tx>
            <c:strRef>
              <c:f>Sheet6!$C$1</c:f>
              <c:strCache>
                <c:ptCount val="1"/>
                <c:pt idx="0">
                  <c:v>NOVA</c:v>
                </c:pt>
              </c:strCache>
            </c:strRef>
          </c:tx>
          <c:spPr>
            <a:ln w="41275" cap="rnd">
              <a:solidFill>
                <a:schemeClr val="accent3">
                  <a:lumMod val="60000"/>
                  <a:lumOff val="40000"/>
                </a:schemeClr>
              </a:solidFill>
              <a:prstDash val="sysDash"/>
              <a:round/>
            </a:ln>
            <a:effectLst/>
          </c:spPr>
          <c:marker>
            <c:symbol val="circle"/>
            <c:size val="26"/>
            <c:spPr>
              <a:noFill/>
              <a:ln w="41275">
                <a:solidFill>
                  <a:schemeClr val="accent3">
                    <a:lumMod val="60000"/>
                    <a:lumOff val="40000"/>
                  </a:schemeClr>
                </a:solidFill>
              </a:ln>
              <a:effectLst/>
            </c:spPr>
          </c:marker>
          <c:cat>
            <c:numRef>
              <c:f>Sheet6!$A$2:$A$6</c:f>
              <c:numCache>
                <c:formatCode>General</c:formatCode>
                <c:ptCount val="5"/>
                <c:pt idx="0">
                  <c:v>1</c:v>
                </c:pt>
                <c:pt idx="1">
                  <c:v>2</c:v>
                </c:pt>
                <c:pt idx="2">
                  <c:v>4</c:v>
                </c:pt>
                <c:pt idx="3">
                  <c:v>8</c:v>
                </c:pt>
                <c:pt idx="4">
                  <c:v>12</c:v>
                </c:pt>
              </c:numCache>
            </c:numRef>
          </c:cat>
          <c:val>
            <c:numRef>
              <c:f>Sheet6!$C$2:$C$6</c:f>
              <c:numCache>
                <c:formatCode>General</c:formatCode>
                <c:ptCount val="5"/>
                <c:pt idx="0">
                  <c:v>156</c:v>
                </c:pt>
                <c:pt idx="1">
                  <c:v>273</c:v>
                </c:pt>
                <c:pt idx="2">
                  <c:v>432</c:v>
                </c:pt>
                <c:pt idx="3">
                  <c:v>563</c:v>
                </c:pt>
                <c:pt idx="4">
                  <c:v>569</c:v>
                </c:pt>
              </c:numCache>
            </c:numRef>
          </c:val>
          <c:smooth val="0"/>
          <c:extLst>
            <c:ext xmlns:c16="http://schemas.microsoft.com/office/drawing/2014/chart" uri="{C3380CC4-5D6E-409C-BE32-E72D297353CC}">
              <c16:uniqueId val="{00000001-095E-5B4D-9062-65B96BCBFBF2}"/>
            </c:ext>
          </c:extLst>
        </c:ser>
        <c:ser>
          <c:idx val="2"/>
          <c:order val="2"/>
          <c:tx>
            <c:strRef>
              <c:f>Sheet6!$D$1</c:f>
              <c:strCache>
                <c:ptCount val="1"/>
                <c:pt idx="0">
                  <c:v>DevFS</c:v>
                </c:pt>
              </c:strCache>
            </c:strRef>
          </c:tx>
          <c:spPr>
            <a:ln w="41275" cap="rnd">
              <a:solidFill>
                <a:schemeClr val="accent6">
                  <a:lumMod val="75000"/>
                </a:schemeClr>
              </a:solidFill>
              <a:prstDash val="sysDash"/>
              <a:round/>
            </a:ln>
            <a:effectLst/>
          </c:spPr>
          <c:marker>
            <c:symbol val="square"/>
            <c:size val="26"/>
            <c:spPr>
              <a:noFill/>
              <a:ln w="41275">
                <a:solidFill>
                  <a:schemeClr val="accent6">
                    <a:lumMod val="75000"/>
                  </a:schemeClr>
                </a:solidFill>
              </a:ln>
              <a:effectLst/>
            </c:spPr>
          </c:marker>
          <c:cat>
            <c:numRef>
              <c:f>Sheet6!$A$2:$A$6</c:f>
              <c:numCache>
                <c:formatCode>General</c:formatCode>
                <c:ptCount val="5"/>
                <c:pt idx="0">
                  <c:v>1</c:v>
                </c:pt>
                <c:pt idx="1">
                  <c:v>2</c:v>
                </c:pt>
                <c:pt idx="2">
                  <c:v>4</c:v>
                </c:pt>
                <c:pt idx="3">
                  <c:v>8</c:v>
                </c:pt>
                <c:pt idx="4">
                  <c:v>12</c:v>
                </c:pt>
              </c:numCache>
            </c:numRef>
          </c:cat>
          <c:val>
            <c:numRef>
              <c:f>Sheet6!$D$2:$D$6</c:f>
              <c:numCache>
                <c:formatCode>General</c:formatCode>
                <c:ptCount val="5"/>
                <c:pt idx="0">
                  <c:v>291</c:v>
                </c:pt>
                <c:pt idx="1">
                  <c:v>381</c:v>
                </c:pt>
                <c:pt idx="2">
                  <c:v>500</c:v>
                </c:pt>
                <c:pt idx="3">
                  <c:v>746</c:v>
                </c:pt>
                <c:pt idx="4">
                  <c:v>717</c:v>
                </c:pt>
              </c:numCache>
            </c:numRef>
          </c:val>
          <c:smooth val="0"/>
          <c:extLst>
            <c:ext xmlns:c16="http://schemas.microsoft.com/office/drawing/2014/chart" uri="{C3380CC4-5D6E-409C-BE32-E72D297353CC}">
              <c16:uniqueId val="{00000002-095E-5B4D-9062-65B96BCBFBF2}"/>
            </c:ext>
          </c:extLst>
        </c:ser>
        <c:ser>
          <c:idx val="3"/>
          <c:order val="3"/>
          <c:tx>
            <c:strRef>
              <c:f>Sheet6!$E$1</c:f>
              <c:strCache>
                <c:ptCount val="1"/>
                <c:pt idx="0">
                  <c:v>CrossFS</c:v>
                </c:pt>
              </c:strCache>
            </c:strRef>
          </c:tx>
          <c:spPr>
            <a:ln w="41275" cap="rnd">
              <a:solidFill>
                <a:srgbClr val="FFC000"/>
              </a:solidFill>
              <a:prstDash val="sysDash"/>
              <a:round/>
            </a:ln>
            <a:effectLst/>
          </c:spPr>
          <c:marker>
            <c:symbol val="triangle"/>
            <c:size val="26"/>
            <c:spPr>
              <a:noFill/>
              <a:ln w="41275">
                <a:solidFill>
                  <a:srgbClr val="FFC000"/>
                </a:solidFill>
              </a:ln>
              <a:effectLst/>
            </c:spPr>
          </c:marker>
          <c:cat>
            <c:numRef>
              <c:f>Sheet6!$A$2:$A$6</c:f>
              <c:numCache>
                <c:formatCode>General</c:formatCode>
                <c:ptCount val="5"/>
                <c:pt idx="0">
                  <c:v>1</c:v>
                </c:pt>
                <c:pt idx="1">
                  <c:v>2</c:v>
                </c:pt>
                <c:pt idx="2">
                  <c:v>4</c:v>
                </c:pt>
                <c:pt idx="3">
                  <c:v>8</c:v>
                </c:pt>
                <c:pt idx="4">
                  <c:v>12</c:v>
                </c:pt>
              </c:numCache>
            </c:numRef>
          </c:cat>
          <c:val>
            <c:numRef>
              <c:f>Sheet6!$E$2:$E$6</c:f>
              <c:numCache>
                <c:formatCode>General</c:formatCode>
                <c:ptCount val="5"/>
                <c:pt idx="0">
                  <c:v>304</c:v>
                </c:pt>
                <c:pt idx="1">
                  <c:v>514</c:v>
                </c:pt>
                <c:pt idx="2">
                  <c:v>762</c:v>
                </c:pt>
                <c:pt idx="3">
                  <c:v>863</c:v>
                </c:pt>
                <c:pt idx="4">
                  <c:v>852</c:v>
                </c:pt>
              </c:numCache>
            </c:numRef>
          </c:val>
          <c:smooth val="0"/>
          <c:extLst>
            <c:ext xmlns:c16="http://schemas.microsoft.com/office/drawing/2014/chart" uri="{C3380CC4-5D6E-409C-BE32-E72D297353CC}">
              <c16:uniqueId val="{00000003-095E-5B4D-9062-65B96BCBFBF2}"/>
            </c:ext>
          </c:extLst>
        </c:ser>
        <c:dLbls>
          <c:showLegendKey val="0"/>
          <c:showVal val="0"/>
          <c:showCatName val="0"/>
          <c:showSerName val="0"/>
          <c:showPercent val="0"/>
          <c:showBubbleSize val="0"/>
        </c:dLbls>
        <c:marker val="1"/>
        <c:smooth val="0"/>
        <c:axId val="969496095"/>
        <c:axId val="969606143"/>
      </c:lineChart>
      <c:catAx>
        <c:axId val="9694960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lumMod val="65000"/>
                        <a:lumOff val="35000"/>
                      </a:schemeClr>
                    </a:solidFill>
                    <a:latin typeface="Gill Sans MT" panose="020B0502020104020203" pitchFamily="34" charset="77"/>
                    <a:ea typeface="+mn-ea"/>
                    <a:cs typeface="+mn-cs"/>
                  </a:defRPr>
                </a:pPr>
                <a:r>
                  <a:rPr lang="en-US" sz="3200">
                    <a:solidFill>
                      <a:schemeClr val="tx1"/>
                    </a:solidFill>
                    <a:latin typeface="Gill Sans MT" panose="020B0502020104020203" pitchFamily="34" charset="77"/>
                  </a:rPr>
                  <a:t># of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lumMod val="65000"/>
                      <a:lumOff val="35000"/>
                    </a:schemeClr>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69606143"/>
        <c:crosses val="autoZero"/>
        <c:auto val="1"/>
        <c:lblAlgn val="ctr"/>
        <c:lblOffset val="100"/>
        <c:noMultiLvlLbl val="0"/>
      </c:catAx>
      <c:valAx>
        <c:axId val="969606143"/>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a:solidFill>
                      <a:schemeClr val="tx1"/>
                    </a:solidFill>
                    <a:latin typeface="Gill Sans MT" panose="020B0502020104020203" pitchFamily="34" charset="77"/>
                  </a:rPr>
                  <a:t>Throughput (kops/s)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69496095"/>
        <c:crosses val="autoZero"/>
        <c:crossBetween val="between"/>
        <c:majorUnit val="400"/>
      </c:valAx>
      <c:spPr>
        <a:noFill/>
        <a:ln>
          <a:noFill/>
        </a:ln>
        <a:effectLst/>
      </c:spPr>
    </c:plotArea>
    <c:legend>
      <c:legendPos val="b"/>
      <c:layout>
        <c:manualLayout>
          <c:xMode val="edge"/>
          <c:yMode val="edge"/>
          <c:x val="0.17946478658317069"/>
          <c:y val="5.7187049811460104E-2"/>
          <c:w val="0.27236536317622712"/>
          <c:h val="0.36979221347331581"/>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baseline="0"/>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938282560764937"/>
          <c:y val="6.0808365673783636E-2"/>
          <c:w val="0.82961633433722037"/>
          <c:h val="0.7631467970075605"/>
        </c:manualLayout>
      </c:layout>
      <c:lineChart>
        <c:grouping val="standard"/>
        <c:varyColors val="0"/>
        <c:ser>
          <c:idx val="0"/>
          <c:order val="0"/>
          <c:tx>
            <c:strRef>
              <c:f>Sheet5!$B$1</c:f>
              <c:strCache>
                <c:ptCount val="1"/>
                <c:pt idx="0">
                  <c:v>ext4-DAX</c:v>
                </c:pt>
              </c:strCache>
            </c:strRef>
          </c:tx>
          <c:spPr>
            <a:ln w="41275" cap="rnd">
              <a:solidFill>
                <a:schemeClr val="bg2">
                  <a:lumMod val="50000"/>
                </a:schemeClr>
              </a:solidFill>
              <a:prstDash val="sysDash"/>
              <a:round/>
            </a:ln>
            <a:effectLst/>
          </c:spPr>
          <c:marker>
            <c:symbol val="diamond"/>
            <c:size val="28"/>
            <c:spPr>
              <a:noFill/>
              <a:ln w="41275">
                <a:solidFill>
                  <a:schemeClr val="bg2">
                    <a:lumMod val="50000"/>
                  </a:schemeClr>
                </a:solidFill>
              </a:ln>
              <a:effectLst/>
            </c:spPr>
          </c:marker>
          <c:cat>
            <c:numRef>
              <c:f>Sheet5!$A$2:$A$6</c:f>
              <c:numCache>
                <c:formatCode>General</c:formatCode>
                <c:ptCount val="5"/>
                <c:pt idx="0">
                  <c:v>1</c:v>
                </c:pt>
                <c:pt idx="1">
                  <c:v>2</c:v>
                </c:pt>
                <c:pt idx="2">
                  <c:v>4</c:v>
                </c:pt>
                <c:pt idx="3">
                  <c:v>8</c:v>
                </c:pt>
                <c:pt idx="4">
                  <c:v>12</c:v>
                </c:pt>
              </c:numCache>
            </c:numRef>
          </c:cat>
          <c:val>
            <c:numRef>
              <c:f>Sheet5!$B$2:$B$6</c:f>
              <c:numCache>
                <c:formatCode>General</c:formatCode>
                <c:ptCount val="5"/>
                <c:pt idx="0">
                  <c:v>55</c:v>
                </c:pt>
                <c:pt idx="1">
                  <c:v>81</c:v>
                </c:pt>
                <c:pt idx="2">
                  <c:v>115</c:v>
                </c:pt>
                <c:pt idx="3">
                  <c:v>163</c:v>
                </c:pt>
                <c:pt idx="4">
                  <c:v>211</c:v>
                </c:pt>
              </c:numCache>
            </c:numRef>
          </c:val>
          <c:smooth val="0"/>
          <c:extLst>
            <c:ext xmlns:c16="http://schemas.microsoft.com/office/drawing/2014/chart" uri="{C3380CC4-5D6E-409C-BE32-E72D297353CC}">
              <c16:uniqueId val="{00000000-67DC-2E40-AD2D-06BDF2097E7C}"/>
            </c:ext>
          </c:extLst>
        </c:ser>
        <c:ser>
          <c:idx val="1"/>
          <c:order val="1"/>
          <c:tx>
            <c:strRef>
              <c:f>Sheet5!$C$1</c:f>
              <c:strCache>
                <c:ptCount val="1"/>
                <c:pt idx="0">
                  <c:v>NOVA</c:v>
                </c:pt>
              </c:strCache>
            </c:strRef>
          </c:tx>
          <c:spPr>
            <a:ln w="41275" cap="rnd">
              <a:solidFill>
                <a:srgbClr val="92D050"/>
              </a:solidFill>
              <a:prstDash val="sysDash"/>
              <a:round/>
            </a:ln>
            <a:effectLst/>
          </c:spPr>
          <c:marker>
            <c:symbol val="circle"/>
            <c:size val="26"/>
            <c:spPr>
              <a:noFill/>
              <a:ln w="41275">
                <a:solidFill>
                  <a:srgbClr val="92D050"/>
                </a:solidFill>
              </a:ln>
              <a:effectLst/>
            </c:spPr>
          </c:marker>
          <c:cat>
            <c:numRef>
              <c:f>Sheet5!$A$2:$A$6</c:f>
              <c:numCache>
                <c:formatCode>General</c:formatCode>
                <c:ptCount val="5"/>
                <c:pt idx="0">
                  <c:v>1</c:v>
                </c:pt>
                <c:pt idx="1">
                  <c:v>2</c:v>
                </c:pt>
                <c:pt idx="2">
                  <c:v>4</c:v>
                </c:pt>
                <c:pt idx="3">
                  <c:v>8</c:v>
                </c:pt>
                <c:pt idx="4">
                  <c:v>12</c:v>
                </c:pt>
              </c:numCache>
            </c:numRef>
          </c:cat>
          <c:val>
            <c:numRef>
              <c:f>Sheet5!$C$2:$C$6</c:f>
              <c:numCache>
                <c:formatCode>General</c:formatCode>
                <c:ptCount val="5"/>
                <c:pt idx="0">
                  <c:v>285</c:v>
                </c:pt>
                <c:pt idx="1">
                  <c:v>403</c:v>
                </c:pt>
                <c:pt idx="2">
                  <c:v>608</c:v>
                </c:pt>
                <c:pt idx="3">
                  <c:v>748</c:v>
                </c:pt>
                <c:pt idx="4">
                  <c:v>735</c:v>
                </c:pt>
              </c:numCache>
            </c:numRef>
          </c:val>
          <c:smooth val="0"/>
          <c:extLst>
            <c:ext xmlns:c16="http://schemas.microsoft.com/office/drawing/2014/chart" uri="{C3380CC4-5D6E-409C-BE32-E72D297353CC}">
              <c16:uniqueId val="{00000001-67DC-2E40-AD2D-06BDF2097E7C}"/>
            </c:ext>
          </c:extLst>
        </c:ser>
        <c:ser>
          <c:idx val="2"/>
          <c:order val="2"/>
          <c:tx>
            <c:strRef>
              <c:f>Sheet5!$D$1</c:f>
              <c:strCache>
                <c:ptCount val="1"/>
                <c:pt idx="0">
                  <c:v>DevFS</c:v>
                </c:pt>
              </c:strCache>
            </c:strRef>
          </c:tx>
          <c:spPr>
            <a:ln w="41275" cap="rnd">
              <a:solidFill>
                <a:schemeClr val="accent6">
                  <a:lumMod val="75000"/>
                </a:schemeClr>
              </a:solidFill>
              <a:prstDash val="sysDash"/>
              <a:round/>
            </a:ln>
            <a:effectLst/>
          </c:spPr>
          <c:marker>
            <c:symbol val="square"/>
            <c:size val="26"/>
            <c:spPr>
              <a:noFill/>
              <a:ln w="41275">
                <a:solidFill>
                  <a:schemeClr val="accent6">
                    <a:lumMod val="75000"/>
                  </a:schemeClr>
                </a:solidFill>
              </a:ln>
              <a:effectLst/>
            </c:spPr>
          </c:marker>
          <c:cat>
            <c:numRef>
              <c:f>Sheet5!$A$2:$A$6</c:f>
              <c:numCache>
                <c:formatCode>General</c:formatCode>
                <c:ptCount val="5"/>
                <c:pt idx="0">
                  <c:v>1</c:v>
                </c:pt>
                <c:pt idx="1">
                  <c:v>2</c:v>
                </c:pt>
                <c:pt idx="2">
                  <c:v>4</c:v>
                </c:pt>
                <c:pt idx="3">
                  <c:v>8</c:v>
                </c:pt>
                <c:pt idx="4">
                  <c:v>12</c:v>
                </c:pt>
              </c:numCache>
            </c:numRef>
          </c:cat>
          <c:val>
            <c:numRef>
              <c:f>Sheet5!$D$2:$D$6</c:f>
              <c:numCache>
                <c:formatCode>General</c:formatCode>
                <c:ptCount val="5"/>
                <c:pt idx="0">
                  <c:v>332</c:v>
                </c:pt>
                <c:pt idx="1">
                  <c:v>351</c:v>
                </c:pt>
                <c:pt idx="2">
                  <c:v>712</c:v>
                </c:pt>
                <c:pt idx="3">
                  <c:v>846</c:v>
                </c:pt>
                <c:pt idx="4">
                  <c:v>838</c:v>
                </c:pt>
              </c:numCache>
            </c:numRef>
          </c:val>
          <c:smooth val="0"/>
          <c:extLst>
            <c:ext xmlns:c16="http://schemas.microsoft.com/office/drawing/2014/chart" uri="{C3380CC4-5D6E-409C-BE32-E72D297353CC}">
              <c16:uniqueId val="{00000002-67DC-2E40-AD2D-06BDF2097E7C}"/>
            </c:ext>
          </c:extLst>
        </c:ser>
        <c:ser>
          <c:idx val="3"/>
          <c:order val="3"/>
          <c:tx>
            <c:strRef>
              <c:f>Sheet5!$E$1</c:f>
              <c:strCache>
                <c:ptCount val="1"/>
                <c:pt idx="0">
                  <c:v>CrossFS</c:v>
                </c:pt>
              </c:strCache>
            </c:strRef>
          </c:tx>
          <c:spPr>
            <a:ln w="41275" cap="rnd">
              <a:solidFill>
                <a:srgbClr val="FFC000"/>
              </a:solidFill>
              <a:prstDash val="sysDash"/>
              <a:round/>
            </a:ln>
            <a:effectLst/>
          </c:spPr>
          <c:marker>
            <c:symbol val="triangle"/>
            <c:size val="26"/>
            <c:spPr>
              <a:noFill/>
              <a:ln w="41275">
                <a:solidFill>
                  <a:srgbClr val="FFC000"/>
                </a:solidFill>
              </a:ln>
              <a:effectLst/>
            </c:spPr>
          </c:marker>
          <c:cat>
            <c:numRef>
              <c:f>Sheet5!$A$2:$A$6</c:f>
              <c:numCache>
                <c:formatCode>General</c:formatCode>
                <c:ptCount val="5"/>
                <c:pt idx="0">
                  <c:v>1</c:v>
                </c:pt>
                <c:pt idx="1">
                  <c:v>2</c:v>
                </c:pt>
                <c:pt idx="2">
                  <c:v>4</c:v>
                </c:pt>
                <c:pt idx="3">
                  <c:v>8</c:v>
                </c:pt>
                <c:pt idx="4">
                  <c:v>12</c:v>
                </c:pt>
              </c:numCache>
            </c:numRef>
          </c:cat>
          <c:val>
            <c:numRef>
              <c:f>Sheet5!$E$2:$E$6</c:f>
              <c:numCache>
                <c:formatCode>General</c:formatCode>
                <c:ptCount val="5"/>
                <c:pt idx="0">
                  <c:v>366</c:v>
                </c:pt>
                <c:pt idx="1">
                  <c:v>546</c:v>
                </c:pt>
                <c:pt idx="2">
                  <c:v>858</c:v>
                </c:pt>
                <c:pt idx="3">
                  <c:v>1046</c:v>
                </c:pt>
                <c:pt idx="4">
                  <c:v>1078</c:v>
                </c:pt>
              </c:numCache>
            </c:numRef>
          </c:val>
          <c:smooth val="0"/>
          <c:extLst>
            <c:ext xmlns:c16="http://schemas.microsoft.com/office/drawing/2014/chart" uri="{C3380CC4-5D6E-409C-BE32-E72D297353CC}">
              <c16:uniqueId val="{00000003-67DC-2E40-AD2D-06BDF2097E7C}"/>
            </c:ext>
          </c:extLst>
        </c:ser>
        <c:dLbls>
          <c:showLegendKey val="0"/>
          <c:showVal val="0"/>
          <c:showCatName val="0"/>
          <c:showSerName val="0"/>
          <c:showPercent val="0"/>
          <c:showBubbleSize val="0"/>
        </c:dLbls>
        <c:marker val="1"/>
        <c:smooth val="0"/>
        <c:axId val="969496095"/>
        <c:axId val="969606143"/>
      </c:lineChart>
      <c:catAx>
        <c:axId val="969496095"/>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lumMod val="65000"/>
                        <a:lumOff val="35000"/>
                      </a:schemeClr>
                    </a:solidFill>
                    <a:latin typeface="Gill Sans MT" panose="020B0502020104020203" pitchFamily="34" charset="77"/>
                    <a:ea typeface="+mn-ea"/>
                    <a:cs typeface="+mn-cs"/>
                  </a:defRPr>
                </a:pPr>
                <a:r>
                  <a:rPr lang="en-US" sz="3200">
                    <a:solidFill>
                      <a:schemeClr val="tx1"/>
                    </a:solidFill>
                    <a:latin typeface="Gill Sans MT" panose="020B0502020104020203" pitchFamily="34" charset="77"/>
                  </a:rPr>
                  <a:t># of Threads</a:t>
                </a:r>
              </a:p>
            </c:rich>
          </c:tx>
          <c:overlay val="0"/>
          <c:spPr>
            <a:noFill/>
            <a:ln>
              <a:noFill/>
            </a:ln>
            <a:effectLst/>
          </c:spPr>
          <c:txPr>
            <a:bodyPr rot="0" spcFirstLastPara="1" vertOverflow="ellipsis" vert="horz" wrap="square" anchor="ctr" anchorCtr="1"/>
            <a:lstStyle/>
            <a:p>
              <a:pPr>
                <a:defRPr sz="3200" b="0" i="0" u="none" strike="noStrike" kern="1200" baseline="0">
                  <a:solidFill>
                    <a:schemeClr val="tx1">
                      <a:lumMod val="65000"/>
                      <a:lumOff val="35000"/>
                    </a:schemeClr>
                  </a:solidFill>
                  <a:latin typeface="Gill Sans MT" panose="020B0502020104020203" pitchFamily="34" charset="77"/>
                  <a:ea typeface="+mn-ea"/>
                  <a:cs typeface="+mn-cs"/>
                </a:defRPr>
              </a:pPr>
              <a:endParaRPr lang="en-US"/>
            </a:p>
          </c:txPr>
        </c:title>
        <c:numFmt formatCode="General" sourceLinked="1"/>
        <c:majorTickMark val="none"/>
        <c:minorTickMark val="out"/>
        <c:tickLblPos val="nextTo"/>
        <c:spPr>
          <a:noFill/>
          <a:ln w="41275" cap="flat" cmpd="sng" algn="ctr">
            <a:solidFill>
              <a:schemeClr val="tx1"/>
            </a:solidFill>
            <a:round/>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69606143"/>
        <c:crosses val="autoZero"/>
        <c:auto val="1"/>
        <c:lblAlgn val="ctr"/>
        <c:lblOffset val="100"/>
        <c:noMultiLvlLbl val="0"/>
      </c:catAx>
      <c:valAx>
        <c:axId val="969606143"/>
        <c:scaling>
          <c:orientation val="minMax"/>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r>
                  <a:rPr lang="en-US" sz="3200">
                    <a:solidFill>
                      <a:schemeClr val="tx1"/>
                    </a:solidFill>
                    <a:latin typeface="Gill Sans MT" panose="020B0502020104020203" pitchFamily="34" charset="77"/>
                  </a:rPr>
                  <a:t>Throughput (kops/s)</a:t>
                </a:r>
              </a:p>
            </c:rich>
          </c:tx>
          <c:overlay val="0"/>
          <c:spPr>
            <a:noFill/>
            <a:ln>
              <a:noFill/>
            </a:ln>
            <a:effectLst/>
          </c:spPr>
          <c:txPr>
            <a:bodyPr rot="-540000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title>
        <c:numFmt formatCode="General" sourceLinked="1"/>
        <c:majorTickMark val="out"/>
        <c:minorTickMark val="none"/>
        <c:tickLblPos val="nextTo"/>
        <c:spPr>
          <a:noFill/>
          <a:ln w="41275">
            <a:solidFill>
              <a:schemeClr val="tx1"/>
            </a:solidFill>
          </a:ln>
          <a:effectLst/>
        </c:spPr>
        <c:txPr>
          <a:bodyPr rot="-60000000" spcFirstLastPara="1" vertOverflow="ellipsis" vert="horz" wrap="square" anchor="ctr" anchorCtr="1"/>
          <a:lstStyle/>
          <a:p>
            <a:pPr>
              <a:defRPr sz="3200" b="0" i="0" u="none" strike="noStrike" kern="1200" baseline="0">
                <a:solidFill>
                  <a:schemeClr val="tx1"/>
                </a:solidFill>
                <a:latin typeface="+mn-lt"/>
                <a:ea typeface="+mn-ea"/>
                <a:cs typeface="+mn-cs"/>
              </a:defRPr>
            </a:pPr>
            <a:endParaRPr lang="en-US"/>
          </a:p>
        </c:txPr>
        <c:crossAx val="969496095"/>
        <c:crosses val="autoZero"/>
        <c:crossBetween val="between"/>
        <c:majorUnit val="400"/>
      </c:valAx>
      <c:spPr>
        <a:noFill/>
        <a:ln>
          <a:noFill/>
        </a:ln>
        <a:effectLst/>
      </c:spPr>
    </c:plotArea>
    <c:legend>
      <c:legendPos val="b"/>
      <c:layout>
        <c:manualLayout>
          <c:xMode val="edge"/>
          <c:yMode val="edge"/>
          <c:x val="0.16322474735430903"/>
          <c:y val="4.1549519524736976E-2"/>
          <c:w val="0.22117805716274419"/>
          <c:h val="0.36979221347331581"/>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solidFill>
              <a:latin typeface="Gill Sans MT" panose="020B0502020104020203" pitchFamily="34"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baseline="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e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1pPr>
            <a:lvl2pPr marL="914400" marR="0" lvl="1"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2pPr>
            <a:lvl3pPr marL="1371600" marR="0" lvl="2"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3pPr>
            <a:lvl4pPr marL="1828800" marR="0" lvl="3"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4pPr>
            <a:lvl5pPr marL="2286000" marR="0" lvl="4"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5pPr>
            <a:lvl6pPr marL="2743200" marR="0" lvl="5"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6pPr>
            <a:lvl7pPr marL="3200400" marR="0" lvl="6"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7pPr>
            <a:lvl8pPr marL="3657600" marR="0" lvl="7"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8pPr>
            <a:lvl9pPr marL="4114800" marR="0" lvl="8" indent="-228600" algn="l" rtl="0">
              <a:lnSpc>
                <a:spcPct val="100000"/>
              </a:lnSpc>
              <a:spcBef>
                <a:spcPts val="1500"/>
              </a:spcBef>
              <a:spcAft>
                <a:spcPts val="0"/>
              </a:spcAft>
              <a:buClr>
                <a:srgbClr val="000000"/>
              </a:buClr>
              <a:buSzPts val="1400"/>
              <a:buFont typeface="Arial"/>
              <a:buNone/>
              <a:defRPr sz="4300" b="0" i="0" u="none" strike="noStrike" cap="none">
                <a:solidFill>
                  <a:srgbClr val="000000"/>
                </a:solidFill>
                <a:latin typeface="Times New Roman"/>
                <a:ea typeface="Times New Roman"/>
                <a:cs typeface="Times New Roman"/>
                <a:sym typeface="Times New Roman"/>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
        <p:cNvGrpSpPr/>
        <p:nvPr/>
      </p:nvGrpSpPr>
      <p:grpSpPr>
        <a:xfrm>
          <a:off x="0" y="0"/>
          <a:ext cx="0" cy="0"/>
          <a:chOff x="0" y="0"/>
          <a:chExt cx="0" cy="0"/>
        </a:xfrm>
      </p:grpSpPr>
      <p:sp>
        <p:nvSpPr>
          <p:cNvPr id="23" name="Google Shape;23;p1: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 name="Google Shape;24;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2400"/>
              <a:t>Good morning everyone, my name is Yujie Ren. today I’ll be presenting our work: CrossFS: A Cross-layered Direct Access File System. This work is done in cooperation with Changwoo Min and Sudarsun Kannan.</a:t>
            </a:r>
            <a:endParaRPr sz="24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41996315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54827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34029401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3517452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8753773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endParaRPr sz="2000"/>
          </a:p>
        </p:txBody>
      </p:sp>
    </p:spTree>
    <p:extLst>
      <p:ext uri="{BB962C8B-B14F-4D97-AF65-F5344CB8AC3E}">
        <p14:creationId xmlns:p14="http://schemas.microsoft.com/office/powerpoint/2010/main" val="5199880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endParaRPr sz="2000"/>
          </a:p>
        </p:txBody>
      </p:sp>
    </p:spTree>
    <p:extLst>
      <p:ext uri="{BB962C8B-B14F-4D97-AF65-F5344CB8AC3E}">
        <p14:creationId xmlns:p14="http://schemas.microsoft.com/office/powerpoint/2010/main" val="795193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endParaRPr sz="2000"/>
          </a:p>
        </p:txBody>
      </p:sp>
    </p:spTree>
    <p:extLst>
      <p:ext uri="{BB962C8B-B14F-4D97-AF65-F5344CB8AC3E}">
        <p14:creationId xmlns:p14="http://schemas.microsoft.com/office/powerpoint/2010/main" val="19710869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endParaRPr sz="2000"/>
          </a:p>
        </p:txBody>
      </p:sp>
    </p:spTree>
    <p:extLst>
      <p:ext uri="{BB962C8B-B14F-4D97-AF65-F5344CB8AC3E}">
        <p14:creationId xmlns:p14="http://schemas.microsoft.com/office/powerpoint/2010/main" val="19710869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806031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865489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990779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007614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63690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035762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690541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31: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92" name="Google Shape;392;p3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When crash happens, the write-ahead log and corresponding commands are in NVM, just redo the log.</a:t>
            </a:r>
            <a:endParaRPr/>
          </a:p>
          <a:p>
            <a:pPr marL="0" lvl="0" indent="0" algn="l" rtl="0">
              <a:lnSpc>
                <a:spcPct val="100000"/>
              </a:lnSpc>
              <a:spcBef>
                <a:spcPts val="1500"/>
              </a:spcBef>
              <a:spcAft>
                <a:spcPts val="0"/>
              </a:spcAft>
              <a:buSzPts val="1400"/>
              <a:buNone/>
            </a:pPr>
            <a:endParaRPr/>
          </a:p>
          <a:p>
            <a:pPr marL="0" marR="0" lvl="0" indent="0" algn="l" rtl="0">
              <a:lnSpc>
                <a:spcPct val="100000"/>
              </a:lnSpc>
              <a:spcBef>
                <a:spcPts val="1500"/>
              </a:spcBef>
              <a:spcAft>
                <a:spcPts val="0"/>
              </a:spcAft>
              <a:buSzPts val="4300"/>
              <a:buFont typeface="Times New Roman"/>
              <a:buNone/>
            </a:pPr>
            <a:r>
              <a:rPr lang="en-US"/>
              <a:t>Due to lack of commercial PCIe-based raw flash device, we simulate in-device environment in a separate NUMA socket; and we create kthread and bind to the specified NUMA socket as in-device I/O handling thread. This is our initial implementation, it is easily to transplant this implementation to a raw PCIe flash device when available.</a:t>
            </a:r>
            <a:endParaRPr/>
          </a:p>
          <a:p>
            <a:pPr marL="0" lvl="0" indent="0" algn="l" rtl="0">
              <a:lnSpc>
                <a:spcPct val="100000"/>
              </a:lnSpc>
              <a:spcBef>
                <a:spcPts val="1500"/>
              </a:spcBef>
              <a:spcAft>
                <a:spcPts val="0"/>
              </a:spcAft>
              <a:buSzPts val="1400"/>
              <a:buNone/>
            </a:pPr>
            <a:endParaRPr/>
          </a:p>
        </p:txBody>
      </p:sp>
    </p:spTree>
    <p:extLst>
      <p:ext uri="{BB962C8B-B14F-4D97-AF65-F5344CB8AC3E}">
        <p14:creationId xmlns:p14="http://schemas.microsoft.com/office/powerpoint/2010/main" val="5599309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881239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283135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280394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Similar to the well-known memory hierarchy from processor cache to DRAM, now the storage is also becoming hierarchical. With the advent of new storage technologies such as ultra-fast SSD and nonvolatile memory technologies like 3D Xpoint, the storage technology has finally entered the microsecond era. </a:t>
            </a:r>
            <a:endParaRPr sz="2000"/>
          </a:p>
        </p:txBody>
      </p:sp>
    </p:spTree>
    <p:extLst>
      <p:ext uri="{BB962C8B-B14F-4D97-AF65-F5344CB8AC3E}">
        <p14:creationId xmlns:p14="http://schemas.microsoft.com/office/powerpoint/2010/main" val="12359578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r>
              <a:rPr lang="en-US" baseline="0"/>
              <a:t>As storage hardware has higher bandwidth and low latency, now the bottleneck has shifted from hardware to software. To access a file on storage, an application need to issue a system call trap into OS kernel. There are several layers along I/O subsystem in the Linux kernel, VFS layer, actual file system, page cache, Block I/O layer, then device driver. And finally reaching the storage, hard disk, SSD or NVM. During the above process, three types of software overheads dominates: Kernel trap, Data copy and other OS overheads such as locking in OS. For example, when that application issues a write system call, it first trap into OS kernel, copy the data to kernel space, then the VFS layer will route to the actual file system, if that is block device with ext4 file system, it will go through page cache, BIO, device driver, then hardware. For memory-like byte-addressable storage like NVM, special FS like PMFS go update-in-place without going through page cache etc. I/O system call takes around 1-4 micro sec depending on system call type and data size.</a:t>
            </a:r>
          </a:p>
        </p:txBody>
      </p:sp>
    </p:spTree>
    <p:extLst>
      <p:ext uri="{BB962C8B-B14F-4D97-AF65-F5344CB8AC3E}">
        <p14:creationId xmlns:p14="http://schemas.microsoft.com/office/powerpoint/2010/main" val="23636848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r>
              <a:rPr lang="en-US"/>
              <a:t>There are roughly three categories of file systems. Kernel-FS is a traditional file systems that lays in the OS kernel manages both data and meta-data, it provides security and crash consisteny but the system call overheads is …. User-FS disaggregate data-plane operations and control-plane operations where data-plane operations are bypassing os kernel, but control plane operations need OS TRAP. Firmware-FS takes a radical approach that offloading the entire file sysetm copmonents to storage firmaware to provde direct access.</a:t>
            </a:r>
          </a:p>
        </p:txBody>
      </p:sp>
    </p:spTree>
    <p:extLst>
      <p:ext uri="{BB962C8B-B14F-4D97-AF65-F5344CB8AC3E}">
        <p14:creationId xmlns:p14="http://schemas.microsoft.com/office/powerpoint/2010/main" val="7637503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721841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a:latin typeface="Times"/>
                <a:ea typeface="Times"/>
                <a:cs typeface="Times"/>
                <a:sym typeface="Times"/>
              </a:rPr>
              <a:t>With the advent of new storage technologies such as NVMe and other nonvolatile memory technologies such as 3D Xpoint, the storage technology has finally entered the microsecond era. Modern NVM technologies can provide up to 4 times higher bandwidth and eight times lower hardware latency. However, the software bottlenecks remain, in fact doubling the hardware latency. The applications interact with the OS (i.e.,) context switch and multiple layers of I/O subsystem in OS dominates the software overhead. As a result, the bottlenecks have shifted from hardware to software.</a:t>
            </a:r>
            <a:endParaRPr sz="2000"/>
          </a:p>
        </p:txBody>
      </p:sp>
    </p:spTree>
    <p:extLst>
      <p:ext uri="{BB962C8B-B14F-4D97-AF65-F5344CB8AC3E}">
        <p14:creationId xmlns:p14="http://schemas.microsoft.com/office/powerpoint/2010/main" val="2115405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3: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 name="Google Shape;4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4400"/>
              <a:buFont typeface="Times"/>
              <a:buNone/>
            </a:pPr>
            <a:r>
              <a:rPr lang="en-US" sz="2000" dirty="0">
                <a:latin typeface="Times"/>
                <a:ea typeface="Times"/>
                <a:cs typeface="Times"/>
                <a:sym typeface="Times"/>
              </a:rPr>
              <a:t>Concurrency is critical in several datacenter and HPC applications and widely-used benchmarks that shard files across threads and processes</a:t>
            </a:r>
            <a:endParaRPr sz="2000" dirty="0"/>
          </a:p>
        </p:txBody>
      </p:sp>
    </p:spTree>
    <p:extLst>
      <p:ext uri="{BB962C8B-B14F-4D97-AF65-F5344CB8AC3E}">
        <p14:creationId xmlns:p14="http://schemas.microsoft.com/office/powerpoint/2010/main" val="406519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lstStyle/>
          <a:p>
            <a:r>
              <a:rPr lang="en-US" sz="4400">
                <a:latin typeface="Times"/>
                <a:ea typeface="Times"/>
                <a:cs typeface="Times"/>
                <a:sym typeface="Times"/>
              </a:rPr>
              <a:t>Besides the high overhead in current file systems, scalability is also a problem with state-of-the-art file systems as the CPU cores are more and more. </a:t>
            </a:r>
            <a:r>
              <a:rPr lang="en-US" baseline="0"/>
              <a:t>Concurrent access is also a bottleneck in current file systems. When multiple threads/processes writes to the same file even with different block, then entire file is locked, the second thread need to wait until the first thread release the lock</a:t>
            </a:r>
          </a:p>
        </p:txBody>
      </p:sp>
    </p:spTree>
    <p:extLst>
      <p:ext uri="{BB962C8B-B14F-4D97-AF65-F5344CB8AC3E}">
        <p14:creationId xmlns:p14="http://schemas.microsoft.com/office/powerpoint/2010/main" val="537468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fault"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30334150" y="-28316237"/>
            <a:ext cx="580356" cy="592783"/>
          </a:xfrm>
          <a:prstGeom prst="rect">
            <a:avLst/>
          </a:prstGeom>
          <a:noFill/>
          <a:ln>
            <a:noFill/>
          </a:ln>
        </p:spPr>
        <p:txBody>
          <a:bodyPr spcFirstLastPara="1" wrap="square" lIns="156675" tIns="156675" rIns="156675" bIns="156675" anchor="t" anchorCtr="0">
            <a:noAutofit/>
          </a:bodyPr>
          <a:lstStyle>
            <a:lvl1pPr marL="0" marR="0" lvl="0"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1pPr>
            <a:lvl2pPr marL="0" marR="0" lvl="1"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2pPr>
            <a:lvl3pPr marL="0" marR="0" lvl="2"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3pPr>
            <a:lvl4pPr marL="0" marR="0" lvl="3"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4pPr>
            <a:lvl5pPr marL="0" marR="0" lvl="4"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5pPr>
            <a:lvl6pPr marL="0" marR="0" lvl="5"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6pPr>
            <a:lvl7pPr marL="0" marR="0" lvl="6"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7pPr>
            <a:lvl8pPr marL="0" marR="0" lvl="7"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8pPr>
            <a:lvl9pPr marL="0" marR="0" lvl="8"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234440" y="3616464"/>
            <a:ext cx="13990321" cy="2116837"/>
          </a:xfrm>
          <a:prstGeom prst="rect">
            <a:avLst/>
          </a:prstGeom>
          <a:noFill/>
          <a:ln>
            <a:noFill/>
          </a:ln>
        </p:spPr>
        <p:txBody>
          <a:bodyPr spcFirstLastPara="1" wrap="square" lIns="53000" tIns="53000" rIns="53000" bIns="53000" anchor="ctr" anchorCtr="0">
            <a:noAutofit/>
          </a:bodyPr>
          <a:lstStyle>
            <a:lvl1pPr lvl="0" algn="ctr">
              <a:lnSpc>
                <a:spcPct val="100000"/>
              </a:lnSpc>
              <a:spcBef>
                <a:spcPts val="0"/>
              </a:spcBef>
              <a:spcAft>
                <a:spcPts val="0"/>
              </a:spcAft>
              <a:buClr>
                <a:srgbClr val="000000"/>
              </a:buClr>
              <a:buSzPts val="5600"/>
              <a:buFont typeface="Calibri"/>
              <a:buNone/>
              <a:defRPr sz="5600">
                <a:latin typeface="Gill Sans MT" panose="020B0502020104020203" pitchFamily="34" charset="0"/>
              </a:defRPr>
            </a:lvl1pPr>
            <a:lvl2pPr lvl="1" algn="l">
              <a:lnSpc>
                <a:spcPct val="98000"/>
              </a:lnSpc>
              <a:spcBef>
                <a:spcPts val="0"/>
              </a:spcBef>
              <a:spcAft>
                <a:spcPts val="0"/>
              </a:spcAft>
              <a:buClr>
                <a:srgbClr val="000000"/>
              </a:buClr>
              <a:buSzPts val="1800"/>
              <a:buNone/>
              <a:defRPr/>
            </a:lvl2pPr>
            <a:lvl3pPr lvl="2" algn="l">
              <a:lnSpc>
                <a:spcPct val="98000"/>
              </a:lnSpc>
              <a:spcBef>
                <a:spcPts val="0"/>
              </a:spcBef>
              <a:spcAft>
                <a:spcPts val="0"/>
              </a:spcAft>
              <a:buClr>
                <a:srgbClr val="000000"/>
              </a:buClr>
              <a:buSzPts val="1800"/>
              <a:buNone/>
              <a:defRPr/>
            </a:lvl3pPr>
            <a:lvl4pPr lvl="3" algn="l">
              <a:lnSpc>
                <a:spcPct val="98000"/>
              </a:lnSpc>
              <a:spcBef>
                <a:spcPts val="0"/>
              </a:spcBef>
              <a:spcAft>
                <a:spcPts val="0"/>
              </a:spcAft>
              <a:buClr>
                <a:srgbClr val="000000"/>
              </a:buClr>
              <a:buSzPts val="1800"/>
              <a:buNone/>
              <a:defRPr/>
            </a:lvl4pPr>
            <a:lvl5pPr lvl="4" algn="l">
              <a:lnSpc>
                <a:spcPct val="98000"/>
              </a:lnSpc>
              <a:spcBef>
                <a:spcPts val="0"/>
              </a:spcBef>
              <a:spcAft>
                <a:spcPts val="0"/>
              </a:spcAft>
              <a:buClr>
                <a:srgbClr val="000000"/>
              </a:buClr>
              <a:buSzPts val="1800"/>
              <a:buNone/>
              <a:defRPr/>
            </a:lvl5pPr>
            <a:lvl6pPr lvl="5" algn="l">
              <a:lnSpc>
                <a:spcPct val="98000"/>
              </a:lnSpc>
              <a:spcBef>
                <a:spcPts val="0"/>
              </a:spcBef>
              <a:spcAft>
                <a:spcPts val="0"/>
              </a:spcAft>
              <a:buClr>
                <a:srgbClr val="000000"/>
              </a:buClr>
              <a:buSzPts val="1800"/>
              <a:buNone/>
              <a:defRPr/>
            </a:lvl6pPr>
            <a:lvl7pPr lvl="6" algn="l">
              <a:lnSpc>
                <a:spcPct val="98000"/>
              </a:lnSpc>
              <a:spcBef>
                <a:spcPts val="0"/>
              </a:spcBef>
              <a:spcAft>
                <a:spcPts val="0"/>
              </a:spcAft>
              <a:buClr>
                <a:srgbClr val="000000"/>
              </a:buClr>
              <a:buSzPts val="1800"/>
              <a:buNone/>
              <a:defRPr/>
            </a:lvl7pPr>
            <a:lvl8pPr lvl="7" algn="l">
              <a:lnSpc>
                <a:spcPct val="98000"/>
              </a:lnSpc>
              <a:spcBef>
                <a:spcPts val="0"/>
              </a:spcBef>
              <a:spcAft>
                <a:spcPts val="0"/>
              </a:spcAft>
              <a:buClr>
                <a:srgbClr val="000000"/>
              </a:buClr>
              <a:buSzPts val="1800"/>
              <a:buNone/>
              <a:defRPr/>
            </a:lvl8pPr>
            <a:lvl9pPr lvl="8" algn="l">
              <a:lnSpc>
                <a:spcPct val="98000"/>
              </a:lnSpc>
              <a:spcBef>
                <a:spcPts val="0"/>
              </a:spcBef>
              <a:spcAft>
                <a:spcPts val="0"/>
              </a:spcAft>
              <a:buClr>
                <a:srgbClr val="000000"/>
              </a:buClr>
              <a:buSzPts val="1800"/>
              <a:buNone/>
              <a:defRPr/>
            </a:lvl9pPr>
          </a:lstStyle>
          <a:p>
            <a:endParaRPr/>
          </a:p>
        </p:txBody>
      </p:sp>
      <p:sp>
        <p:nvSpPr>
          <p:cNvPr id="13" name="Google Shape;13;p3"/>
          <p:cNvSpPr txBox="1">
            <a:spLocks noGrp="1"/>
          </p:cNvSpPr>
          <p:nvPr>
            <p:ph type="body" idx="1"/>
          </p:nvPr>
        </p:nvSpPr>
        <p:spPr>
          <a:xfrm>
            <a:off x="2468880" y="6144767"/>
            <a:ext cx="11521440" cy="2523745"/>
          </a:xfrm>
          <a:prstGeom prst="rect">
            <a:avLst/>
          </a:prstGeom>
          <a:noFill/>
          <a:ln>
            <a:noFill/>
          </a:ln>
        </p:spPr>
        <p:txBody>
          <a:bodyPr spcFirstLastPara="1" wrap="square" lIns="53000" tIns="53000" rIns="53000" bIns="53000" anchor="t" anchorCtr="0">
            <a:noAutofit/>
          </a:bodyPr>
          <a:lstStyle>
            <a:lvl1pPr marL="457200" lvl="0" indent="-228600" algn="ctr">
              <a:lnSpc>
                <a:spcPct val="100000"/>
              </a:lnSpc>
              <a:spcBef>
                <a:spcPts val="900"/>
              </a:spcBef>
              <a:spcAft>
                <a:spcPts val="0"/>
              </a:spcAft>
              <a:buClr>
                <a:srgbClr val="888888"/>
              </a:buClr>
              <a:buSzPts val="4000"/>
              <a:buFont typeface="Calibri"/>
              <a:buNone/>
              <a:defRPr sz="4000">
                <a:solidFill>
                  <a:srgbClr val="888888"/>
                </a:solidFill>
                <a:latin typeface="Gill Sans MT" panose="020B0502020104020203" pitchFamily="34" charset="0"/>
              </a:defRPr>
            </a:lvl1pPr>
            <a:lvl2pPr marL="914400" lvl="1" indent="-228600" algn="ctr">
              <a:lnSpc>
                <a:spcPct val="100000"/>
              </a:lnSpc>
              <a:spcBef>
                <a:spcPts val="900"/>
              </a:spcBef>
              <a:spcAft>
                <a:spcPts val="0"/>
              </a:spcAft>
              <a:buClr>
                <a:srgbClr val="888888"/>
              </a:buClr>
              <a:buSzPts val="4000"/>
              <a:buFont typeface="Calibri"/>
              <a:buNone/>
              <a:defRPr sz="4000">
                <a:solidFill>
                  <a:srgbClr val="888888"/>
                </a:solidFill>
              </a:defRPr>
            </a:lvl2pPr>
            <a:lvl3pPr marL="1371600" lvl="2" indent="-228600" algn="ctr">
              <a:lnSpc>
                <a:spcPct val="100000"/>
              </a:lnSpc>
              <a:spcBef>
                <a:spcPts val="900"/>
              </a:spcBef>
              <a:spcAft>
                <a:spcPts val="0"/>
              </a:spcAft>
              <a:buClr>
                <a:srgbClr val="888888"/>
              </a:buClr>
              <a:buSzPts val="4000"/>
              <a:buFont typeface="Calibri"/>
              <a:buNone/>
              <a:defRPr sz="4000">
                <a:solidFill>
                  <a:srgbClr val="888888"/>
                </a:solidFill>
              </a:defRPr>
            </a:lvl3pPr>
            <a:lvl4pPr marL="1828800" lvl="3" indent="-228600" algn="ctr">
              <a:lnSpc>
                <a:spcPct val="100000"/>
              </a:lnSpc>
              <a:spcBef>
                <a:spcPts val="900"/>
              </a:spcBef>
              <a:spcAft>
                <a:spcPts val="0"/>
              </a:spcAft>
              <a:buClr>
                <a:srgbClr val="888888"/>
              </a:buClr>
              <a:buSzPts val="4000"/>
              <a:buFont typeface="Calibri"/>
              <a:buNone/>
              <a:defRPr sz="4000">
                <a:solidFill>
                  <a:srgbClr val="888888"/>
                </a:solidFill>
              </a:defRPr>
            </a:lvl4pPr>
            <a:lvl5pPr marL="2286000" lvl="4" indent="-228600" algn="ctr">
              <a:lnSpc>
                <a:spcPct val="100000"/>
              </a:lnSpc>
              <a:spcBef>
                <a:spcPts val="900"/>
              </a:spcBef>
              <a:spcAft>
                <a:spcPts val="0"/>
              </a:spcAft>
              <a:buClr>
                <a:srgbClr val="888888"/>
              </a:buClr>
              <a:buSzPts val="4000"/>
              <a:buFont typeface="Calibri"/>
              <a:buNone/>
              <a:defRPr sz="4000">
                <a:solidFill>
                  <a:srgbClr val="888888"/>
                </a:solidFill>
              </a:defRPr>
            </a:lvl5pPr>
            <a:lvl6pPr marL="2743200" lvl="5" indent="-228600" algn="l">
              <a:lnSpc>
                <a:spcPct val="98000"/>
              </a:lnSpc>
              <a:spcBef>
                <a:spcPts val="2900"/>
              </a:spcBef>
              <a:spcAft>
                <a:spcPts val="0"/>
              </a:spcAft>
              <a:buClr>
                <a:srgbClr val="000000"/>
              </a:buClr>
              <a:buSzPts val="1800"/>
              <a:buNone/>
              <a:defRPr/>
            </a:lvl6pPr>
            <a:lvl7pPr marL="3200400" lvl="6" indent="-228600" algn="l">
              <a:lnSpc>
                <a:spcPct val="98000"/>
              </a:lnSpc>
              <a:spcBef>
                <a:spcPts val="2900"/>
              </a:spcBef>
              <a:spcAft>
                <a:spcPts val="0"/>
              </a:spcAft>
              <a:buClr>
                <a:srgbClr val="000000"/>
              </a:buClr>
              <a:buSzPts val="1800"/>
              <a:buNone/>
              <a:defRPr/>
            </a:lvl7pPr>
            <a:lvl8pPr marL="3657600" lvl="7" indent="-228600" algn="l">
              <a:lnSpc>
                <a:spcPct val="98000"/>
              </a:lnSpc>
              <a:spcBef>
                <a:spcPts val="2900"/>
              </a:spcBef>
              <a:spcAft>
                <a:spcPts val="0"/>
              </a:spcAft>
              <a:buClr>
                <a:srgbClr val="000000"/>
              </a:buClr>
              <a:buSzPts val="1800"/>
              <a:buNone/>
              <a:defRPr/>
            </a:lvl8pPr>
            <a:lvl9pPr marL="4114800" lvl="8" indent="-228600" algn="l">
              <a:lnSpc>
                <a:spcPct val="98000"/>
              </a:lnSpc>
              <a:spcBef>
                <a:spcPts val="2900"/>
              </a:spcBef>
              <a:spcAft>
                <a:spcPts val="0"/>
              </a:spcAft>
              <a:buClr>
                <a:srgbClr val="000000"/>
              </a:buClr>
              <a:buSzPts val="1800"/>
              <a:buNone/>
              <a:defRPr/>
            </a:lvl9pPr>
          </a:lstStyle>
          <a:p>
            <a:endParaRPr/>
          </a:p>
        </p:txBody>
      </p:sp>
      <p:sp>
        <p:nvSpPr>
          <p:cNvPr id="14" name="Google Shape;14;p3"/>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lvl1pPr marL="0" marR="0" lvl="0"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MT" panose="020B0502020104020203" pitchFamily="34" charset="0"/>
                <a:ea typeface="Gill Sans MT" panose="020B0502020104020203" pitchFamily="34" charset="0"/>
                <a:cs typeface="Gill Sans MT" panose="020B0502020104020203" pitchFamily="34" charset="0"/>
                <a:sym typeface="Gill Sans"/>
              </a:defRPr>
            </a:lvl1pPr>
            <a:lvl2pPr marL="0" marR="0" lvl="1"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2pPr>
            <a:lvl3pPr marL="0" marR="0" lvl="2"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3pPr>
            <a:lvl4pPr marL="0" marR="0" lvl="3"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4pPr>
            <a:lvl5pPr marL="0" marR="0" lvl="4"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5pPr>
            <a:lvl6pPr marL="0" marR="0" lvl="5"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6pPr>
            <a:lvl7pPr marL="0" marR="0" lvl="6"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7pPr>
            <a:lvl8pPr marL="0" marR="0" lvl="7"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8pPr>
            <a:lvl9pPr marL="0" marR="0" lvl="8"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9pPr>
          </a:lstStyle>
          <a:p>
            <a:fld id="{00000000-1234-1234-1234-12341234123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1234447" y="3409958"/>
            <a:ext cx="13973185" cy="2336808"/>
          </a:xfrm>
          <a:prstGeom prst="rect">
            <a:avLst/>
          </a:prstGeom>
          <a:noFill/>
          <a:ln>
            <a:noFill/>
          </a:ln>
        </p:spPr>
        <p:txBody>
          <a:bodyPr spcFirstLastPara="1" wrap="square" lIns="117825" tIns="117825" rIns="117825" bIns="117825" anchor="ctr" anchorCtr="0">
            <a:noAutofit/>
          </a:bodyPr>
          <a:lstStyle>
            <a:lvl1pPr lvl="0" algn="l">
              <a:lnSpc>
                <a:spcPct val="98000"/>
              </a:lnSpc>
              <a:spcBef>
                <a:spcPts val="0"/>
              </a:spcBef>
              <a:spcAft>
                <a:spcPts val="0"/>
              </a:spcAft>
              <a:buClr>
                <a:srgbClr val="000000"/>
              </a:buClr>
              <a:buSzPts val="1800"/>
              <a:buNone/>
              <a:defRPr>
                <a:latin typeface="Gill Sans MT" panose="020B0502020104020203" pitchFamily="34" charset="0"/>
              </a:defRPr>
            </a:lvl1pPr>
            <a:lvl2pPr lvl="1" algn="l">
              <a:lnSpc>
                <a:spcPct val="98000"/>
              </a:lnSpc>
              <a:spcBef>
                <a:spcPts val="0"/>
              </a:spcBef>
              <a:spcAft>
                <a:spcPts val="0"/>
              </a:spcAft>
              <a:buClr>
                <a:srgbClr val="000000"/>
              </a:buClr>
              <a:buSzPts val="1800"/>
              <a:buNone/>
              <a:defRPr/>
            </a:lvl2pPr>
            <a:lvl3pPr lvl="2" algn="l">
              <a:lnSpc>
                <a:spcPct val="98000"/>
              </a:lnSpc>
              <a:spcBef>
                <a:spcPts val="0"/>
              </a:spcBef>
              <a:spcAft>
                <a:spcPts val="0"/>
              </a:spcAft>
              <a:buClr>
                <a:srgbClr val="000000"/>
              </a:buClr>
              <a:buSzPts val="1800"/>
              <a:buNone/>
              <a:defRPr/>
            </a:lvl3pPr>
            <a:lvl4pPr lvl="3" algn="l">
              <a:lnSpc>
                <a:spcPct val="98000"/>
              </a:lnSpc>
              <a:spcBef>
                <a:spcPts val="0"/>
              </a:spcBef>
              <a:spcAft>
                <a:spcPts val="0"/>
              </a:spcAft>
              <a:buClr>
                <a:srgbClr val="000000"/>
              </a:buClr>
              <a:buSzPts val="1800"/>
              <a:buNone/>
              <a:defRPr/>
            </a:lvl4pPr>
            <a:lvl5pPr lvl="4" algn="l">
              <a:lnSpc>
                <a:spcPct val="98000"/>
              </a:lnSpc>
              <a:spcBef>
                <a:spcPts val="0"/>
              </a:spcBef>
              <a:spcAft>
                <a:spcPts val="0"/>
              </a:spcAft>
              <a:buClr>
                <a:srgbClr val="000000"/>
              </a:buClr>
              <a:buSzPts val="1800"/>
              <a:buNone/>
              <a:defRPr/>
            </a:lvl5pPr>
            <a:lvl6pPr lvl="5" algn="l">
              <a:lnSpc>
                <a:spcPct val="98000"/>
              </a:lnSpc>
              <a:spcBef>
                <a:spcPts val="0"/>
              </a:spcBef>
              <a:spcAft>
                <a:spcPts val="0"/>
              </a:spcAft>
              <a:buClr>
                <a:srgbClr val="000000"/>
              </a:buClr>
              <a:buSzPts val="1800"/>
              <a:buNone/>
              <a:defRPr/>
            </a:lvl6pPr>
            <a:lvl7pPr lvl="6" algn="l">
              <a:lnSpc>
                <a:spcPct val="98000"/>
              </a:lnSpc>
              <a:spcBef>
                <a:spcPts val="0"/>
              </a:spcBef>
              <a:spcAft>
                <a:spcPts val="0"/>
              </a:spcAft>
              <a:buClr>
                <a:srgbClr val="000000"/>
              </a:buClr>
              <a:buSzPts val="1800"/>
              <a:buNone/>
              <a:defRPr/>
            </a:lvl7pPr>
            <a:lvl8pPr lvl="7" algn="l">
              <a:lnSpc>
                <a:spcPct val="98000"/>
              </a:lnSpc>
              <a:spcBef>
                <a:spcPts val="0"/>
              </a:spcBef>
              <a:spcAft>
                <a:spcPts val="0"/>
              </a:spcAft>
              <a:buClr>
                <a:srgbClr val="000000"/>
              </a:buClr>
              <a:buSzPts val="1800"/>
              <a:buNone/>
              <a:defRPr/>
            </a:lvl8pPr>
            <a:lvl9pPr lvl="8" algn="l">
              <a:lnSpc>
                <a:spcPct val="98000"/>
              </a:lnSpc>
              <a:spcBef>
                <a:spcPts val="0"/>
              </a:spcBef>
              <a:spcAft>
                <a:spcPts val="0"/>
              </a:spcAft>
              <a:buClr>
                <a:srgbClr val="000000"/>
              </a:buClr>
              <a:buSzPts val="1800"/>
              <a:buNone/>
              <a:defRPr/>
            </a:lvl9pPr>
          </a:lstStyle>
          <a:p>
            <a:endParaRPr/>
          </a:p>
        </p:txBody>
      </p:sp>
      <p:sp>
        <p:nvSpPr>
          <p:cNvPr id="17" name="Google Shape;17;p4"/>
          <p:cNvSpPr txBox="1">
            <a:spLocks noGrp="1"/>
          </p:cNvSpPr>
          <p:nvPr>
            <p:ph type="sldNum" idx="12"/>
          </p:nvPr>
        </p:nvSpPr>
        <p:spPr>
          <a:xfrm>
            <a:off x="-30334150" y="-28316237"/>
            <a:ext cx="580356" cy="592783"/>
          </a:xfrm>
          <a:prstGeom prst="rect">
            <a:avLst/>
          </a:prstGeom>
          <a:noFill/>
          <a:ln>
            <a:noFill/>
          </a:ln>
        </p:spPr>
        <p:txBody>
          <a:bodyPr spcFirstLastPara="1" wrap="square" lIns="156675" tIns="156675" rIns="156675" bIns="156675" anchor="t" anchorCtr="0">
            <a:noAutofit/>
          </a:bodyPr>
          <a:lstStyle>
            <a:lvl1pPr marL="0" marR="0" lvl="0"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1pPr>
            <a:lvl2pPr marL="0" marR="0" lvl="1"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2pPr>
            <a:lvl3pPr marL="0" marR="0" lvl="2"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3pPr>
            <a:lvl4pPr marL="0" marR="0" lvl="3"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4pPr>
            <a:lvl5pPr marL="0" marR="0" lvl="4"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5pPr>
            <a:lvl6pPr marL="0" marR="0" lvl="5"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6pPr>
            <a:lvl7pPr marL="0" marR="0" lvl="6"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7pPr>
            <a:lvl8pPr marL="0" marR="0" lvl="7"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8pPr>
            <a:lvl9pPr marL="0" marR="0" lvl="8" indent="0" algn="l">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1234440" y="3616464"/>
            <a:ext cx="13990321" cy="2116837"/>
          </a:xfrm>
          <a:prstGeom prst="rect">
            <a:avLst/>
          </a:prstGeom>
          <a:noFill/>
          <a:ln>
            <a:noFill/>
          </a:ln>
        </p:spPr>
        <p:txBody>
          <a:bodyPr spcFirstLastPara="1" wrap="square" lIns="53000" tIns="53000" rIns="53000" bIns="53000" anchor="ctr" anchorCtr="0">
            <a:noAutofit/>
          </a:bodyPr>
          <a:lstStyle>
            <a:lvl1pPr lvl="0" algn="ctr">
              <a:lnSpc>
                <a:spcPct val="100000"/>
              </a:lnSpc>
              <a:spcBef>
                <a:spcPts val="0"/>
              </a:spcBef>
              <a:spcAft>
                <a:spcPts val="0"/>
              </a:spcAft>
              <a:buClr>
                <a:srgbClr val="000000"/>
              </a:buClr>
              <a:buSzPts val="5600"/>
              <a:buFont typeface="Calibri"/>
              <a:buNone/>
              <a:defRPr sz="5600">
                <a:latin typeface="Gill Sans MT" panose="020B0502020104020203" pitchFamily="34" charset="0"/>
              </a:defRPr>
            </a:lvl1pPr>
            <a:lvl2pPr lvl="1" algn="l">
              <a:lnSpc>
                <a:spcPct val="98000"/>
              </a:lnSpc>
              <a:spcBef>
                <a:spcPts val="0"/>
              </a:spcBef>
              <a:spcAft>
                <a:spcPts val="0"/>
              </a:spcAft>
              <a:buClr>
                <a:srgbClr val="000000"/>
              </a:buClr>
              <a:buSzPts val="1800"/>
              <a:buNone/>
              <a:defRPr/>
            </a:lvl2pPr>
            <a:lvl3pPr lvl="2" algn="l">
              <a:lnSpc>
                <a:spcPct val="98000"/>
              </a:lnSpc>
              <a:spcBef>
                <a:spcPts val="0"/>
              </a:spcBef>
              <a:spcAft>
                <a:spcPts val="0"/>
              </a:spcAft>
              <a:buClr>
                <a:srgbClr val="000000"/>
              </a:buClr>
              <a:buSzPts val="1800"/>
              <a:buNone/>
              <a:defRPr/>
            </a:lvl3pPr>
            <a:lvl4pPr lvl="3" algn="l">
              <a:lnSpc>
                <a:spcPct val="98000"/>
              </a:lnSpc>
              <a:spcBef>
                <a:spcPts val="0"/>
              </a:spcBef>
              <a:spcAft>
                <a:spcPts val="0"/>
              </a:spcAft>
              <a:buClr>
                <a:srgbClr val="000000"/>
              </a:buClr>
              <a:buSzPts val="1800"/>
              <a:buNone/>
              <a:defRPr/>
            </a:lvl4pPr>
            <a:lvl5pPr lvl="4" algn="l">
              <a:lnSpc>
                <a:spcPct val="98000"/>
              </a:lnSpc>
              <a:spcBef>
                <a:spcPts val="0"/>
              </a:spcBef>
              <a:spcAft>
                <a:spcPts val="0"/>
              </a:spcAft>
              <a:buClr>
                <a:srgbClr val="000000"/>
              </a:buClr>
              <a:buSzPts val="1800"/>
              <a:buNone/>
              <a:defRPr/>
            </a:lvl5pPr>
            <a:lvl6pPr lvl="5" algn="l">
              <a:lnSpc>
                <a:spcPct val="98000"/>
              </a:lnSpc>
              <a:spcBef>
                <a:spcPts val="0"/>
              </a:spcBef>
              <a:spcAft>
                <a:spcPts val="0"/>
              </a:spcAft>
              <a:buClr>
                <a:srgbClr val="000000"/>
              </a:buClr>
              <a:buSzPts val="1800"/>
              <a:buNone/>
              <a:defRPr/>
            </a:lvl6pPr>
            <a:lvl7pPr lvl="6" algn="l">
              <a:lnSpc>
                <a:spcPct val="98000"/>
              </a:lnSpc>
              <a:spcBef>
                <a:spcPts val="0"/>
              </a:spcBef>
              <a:spcAft>
                <a:spcPts val="0"/>
              </a:spcAft>
              <a:buClr>
                <a:srgbClr val="000000"/>
              </a:buClr>
              <a:buSzPts val="1800"/>
              <a:buNone/>
              <a:defRPr/>
            </a:lvl7pPr>
            <a:lvl8pPr lvl="7" algn="l">
              <a:lnSpc>
                <a:spcPct val="98000"/>
              </a:lnSpc>
              <a:spcBef>
                <a:spcPts val="0"/>
              </a:spcBef>
              <a:spcAft>
                <a:spcPts val="0"/>
              </a:spcAft>
              <a:buClr>
                <a:srgbClr val="000000"/>
              </a:buClr>
              <a:buSzPts val="1800"/>
              <a:buNone/>
              <a:defRPr/>
            </a:lvl8pPr>
            <a:lvl9pPr lvl="8" algn="l">
              <a:lnSpc>
                <a:spcPct val="98000"/>
              </a:lnSpc>
              <a:spcBef>
                <a:spcPts val="0"/>
              </a:spcBef>
              <a:spcAft>
                <a:spcPts val="0"/>
              </a:spcAft>
              <a:buClr>
                <a:srgbClr val="000000"/>
              </a:buClr>
              <a:buSzPts val="1800"/>
              <a:buNone/>
              <a:defRPr/>
            </a:lvl9pPr>
          </a:lstStyle>
          <a:p>
            <a:endParaRPr/>
          </a:p>
        </p:txBody>
      </p:sp>
      <p:sp>
        <p:nvSpPr>
          <p:cNvPr id="20" name="Google Shape;20;p5"/>
          <p:cNvSpPr txBox="1">
            <a:spLocks noGrp="1"/>
          </p:cNvSpPr>
          <p:nvPr>
            <p:ph type="body" idx="1"/>
          </p:nvPr>
        </p:nvSpPr>
        <p:spPr>
          <a:xfrm>
            <a:off x="2468880" y="6144767"/>
            <a:ext cx="11521440" cy="2523745"/>
          </a:xfrm>
          <a:prstGeom prst="rect">
            <a:avLst/>
          </a:prstGeom>
          <a:noFill/>
          <a:ln>
            <a:noFill/>
          </a:ln>
        </p:spPr>
        <p:txBody>
          <a:bodyPr spcFirstLastPara="1" wrap="square" lIns="53000" tIns="53000" rIns="53000" bIns="53000" anchor="t" anchorCtr="0">
            <a:noAutofit/>
          </a:bodyPr>
          <a:lstStyle>
            <a:lvl1pPr marL="457200" lvl="0" indent="-228600" algn="ctr">
              <a:lnSpc>
                <a:spcPct val="100000"/>
              </a:lnSpc>
              <a:spcBef>
                <a:spcPts val="900"/>
              </a:spcBef>
              <a:spcAft>
                <a:spcPts val="0"/>
              </a:spcAft>
              <a:buClr>
                <a:srgbClr val="888888"/>
              </a:buClr>
              <a:buSzPts val="4000"/>
              <a:buFont typeface="Calibri"/>
              <a:buNone/>
              <a:defRPr sz="4000">
                <a:solidFill>
                  <a:srgbClr val="888888"/>
                </a:solidFill>
                <a:latin typeface="Gill Sans MT" panose="020B0502020104020203" pitchFamily="34" charset="0"/>
              </a:defRPr>
            </a:lvl1pPr>
            <a:lvl2pPr marL="914400" lvl="1" indent="-228600" algn="ctr">
              <a:lnSpc>
                <a:spcPct val="100000"/>
              </a:lnSpc>
              <a:spcBef>
                <a:spcPts val="900"/>
              </a:spcBef>
              <a:spcAft>
                <a:spcPts val="0"/>
              </a:spcAft>
              <a:buClr>
                <a:srgbClr val="888888"/>
              </a:buClr>
              <a:buSzPts val="4000"/>
              <a:buFont typeface="Calibri"/>
              <a:buNone/>
              <a:defRPr sz="4000">
                <a:solidFill>
                  <a:srgbClr val="888888"/>
                </a:solidFill>
              </a:defRPr>
            </a:lvl2pPr>
            <a:lvl3pPr marL="1371600" lvl="2" indent="-228600" algn="ctr">
              <a:lnSpc>
                <a:spcPct val="100000"/>
              </a:lnSpc>
              <a:spcBef>
                <a:spcPts val="900"/>
              </a:spcBef>
              <a:spcAft>
                <a:spcPts val="0"/>
              </a:spcAft>
              <a:buClr>
                <a:srgbClr val="888888"/>
              </a:buClr>
              <a:buSzPts val="4000"/>
              <a:buFont typeface="Calibri"/>
              <a:buNone/>
              <a:defRPr sz="4000">
                <a:solidFill>
                  <a:srgbClr val="888888"/>
                </a:solidFill>
              </a:defRPr>
            </a:lvl3pPr>
            <a:lvl4pPr marL="1828800" lvl="3" indent="-228600" algn="ctr">
              <a:lnSpc>
                <a:spcPct val="100000"/>
              </a:lnSpc>
              <a:spcBef>
                <a:spcPts val="900"/>
              </a:spcBef>
              <a:spcAft>
                <a:spcPts val="0"/>
              </a:spcAft>
              <a:buClr>
                <a:srgbClr val="888888"/>
              </a:buClr>
              <a:buSzPts val="4000"/>
              <a:buFont typeface="Calibri"/>
              <a:buNone/>
              <a:defRPr sz="4000">
                <a:solidFill>
                  <a:srgbClr val="888888"/>
                </a:solidFill>
              </a:defRPr>
            </a:lvl4pPr>
            <a:lvl5pPr marL="2286000" lvl="4" indent="-228600" algn="ctr">
              <a:lnSpc>
                <a:spcPct val="100000"/>
              </a:lnSpc>
              <a:spcBef>
                <a:spcPts val="900"/>
              </a:spcBef>
              <a:spcAft>
                <a:spcPts val="0"/>
              </a:spcAft>
              <a:buClr>
                <a:srgbClr val="888888"/>
              </a:buClr>
              <a:buSzPts val="4000"/>
              <a:buFont typeface="Calibri"/>
              <a:buNone/>
              <a:defRPr sz="4000">
                <a:solidFill>
                  <a:srgbClr val="888888"/>
                </a:solidFill>
              </a:defRPr>
            </a:lvl5pPr>
            <a:lvl6pPr marL="2743200" lvl="5" indent="-228600" algn="l">
              <a:lnSpc>
                <a:spcPct val="98000"/>
              </a:lnSpc>
              <a:spcBef>
                <a:spcPts val="2900"/>
              </a:spcBef>
              <a:spcAft>
                <a:spcPts val="0"/>
              </a:spcAft>
              <a:buClr>
                <a:srgbClr val="000000"/>
              </a:buClr>
              <a:buSzPts val="1800"/>
              <a:buNone/>
              <a:defRPr/>
            </a:lvl6pPr>
            <a:lvl7pPr marL="3200400" lvl="6" indent="-228600" algn="l">
              <a:lnSpc>
                <a:spcPct val="98000"/>
              </a:lnSpc>
              <a:spcBef>
                <a:spcPts val="2900"/>
              </a:spcBef>
              <a:spcAft>
                <a:spcPts val="0"/>
              </a:spcAft>
              <a:buClr>
                <a:srgbClr val="000000"/>
              </a:buClr>
              <a:buSzPts val="1800"/>
              <a:buNone/>
              <a:defRPr/>
            </a:lvl7pPr>
            <a:lvl8pPr marL="3657600" lvl="7" indent="-228600" algn="l">
              <a:lnSpc>
                <a:spcPct val="98000"/>
              </a:lnSpc>
              <a:spcBef>
                <a:spcPts val="2900"/>
              </a:spcBef>
              <a:spcAft>
                <a:spcPts val="0"/>
              </a:spcAft>
              <a:buClr>
                <a:srgbClr val="000000"/>
              </a:buClr>
              <a:buSzPts val="1800"/>
              <a:buNone/>
              <a:defRPr/>
            </a:lvl8pPr>
            <a:lvl9pPr marL="4114800" lvl="8" indent="-228600" algn="l">
              <a:lnSpc>
                <a:spcPct val="98000"/>
              </a:lnSpc>
              <a:spcBef>
                <a:spcPts val="2900"/>
              </a:spcBef>
              <a:spcAft>
                <a:spcPts val="0"/>
              </a:spcAft>
              <a:buClr>
                <a:srgbClr val="000000"/>
              </a:buClr>
              <a:buSzPts val="1800"/>
              <a:buNone/>
              <a:defRPr/>
            </a:lvl9pPr>
          </a:lstStyle>
          <a:p>
            <a:endParaRPr/>
          </a:p>
        </p:txBody>
      </p:sp>
      <p:sp>
        <p:nvSpPr>
          <p:cNvPr id="21" name="Google Shape;21;p5"/>
          <p:cNvSpPr txBox="1">
            <a:spLocks noGrp="1"/>
          </p:cNvSpPr>
          <p:nvPr>
            <p:ph type="sldNum" idx="12"/>
          </p:nvPr>
        </p:nvSpPr>
        <p:spPr>
          <a:xfrm>
            <a:off x="15780475" y="10344194"/>
            <a:ext cx="389165" cy="384034"/>
          </a:xfrm>
          <a:prstGeom prst="rect">
            <a:avLst/>
          </a:prstGeom>
          <a:noFill/>
          <a:ln>
            <a:noFill/>
          </a:ln>
        </p:spPr>
        <p:txBody>
          <a:bodyPr spcFirstLastPara="1" wrap="square" lIns="53000" tIns="53000" rIns="53000" bIns="53000" anchor="ctr" anchorCtr="0">
            <a:noAutofit/>
          </a:bodyPr>
          <a:lstStyle>
            <a:lvl1pPr marL="0" marR="0" lvl="0"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MT" panose="020B0502020104020203" pitchFamily="34" charset="0"/>
                <a:ea typeface="Gill Sans MT" panose="020B0502020104020203" pitchFamily="34" charset="0"/>
                <a:cs typeface="Gill Sans MT" panose="020B0502020104020203" pitchFamily="34" charset="0"/>
                <a:sym typeface="Gill Sans"/>
              </a:defRPr>
            </a:lvl1pPr>
            <a:lvl2pPr marL="0" marR="0" lvl="1"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2pPr>
            <a:lvl3pPr marL="0" marR="0" lvl="2"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3pPr>
            <a:lvl4pPr marL="0" marR="0" lvl="3"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4pPr>
            <a:lvl5pPr marL="0" marR="0" lvl="4"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5pPr>
            <a:lvl6pPr marL="0" marR="0" lvl="5"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6pPr>
            <a:lvl7pPr marL="0" marR="0" lvl="6"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7pPr>
            <a:lvl8pPr marL="0" marR="0" lvl="7"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8pPr>
            <a:lvl9pPr marL="0" marR="0" lvl="8" indent="0" algn="r">
              <a:lnSpc>
                <a:spcPct val="100000"/>
              </a:lnSpc>
              <a:spcBef>
                <a:spcPts val="0"/>
              </a:spcBef>
              <a:spcAft>
                <a:spcPts val="0"/>
              </a:spcAft>
              <a:buClr>
                <a:srgbClr val="888888"/>
              </a:buClr>
              <a:buSzPts val="1800"/>
              <a:buFont typeface="Gill Sans"/>
              <a:buNone/>
              <a:defRPr sz="1800" b="0" i="0" u="none" strike="noStrike" cap="none">
                <a:solidFill>
                  <a:srgbClr val="888888"/>
                </a:solidFill>
                <a:latin typeface="Gill Sans"/>
                <a:ea typeface="Gill Sans"/>
                <a:cs typeface="Gill Sans"/>
                <a:sym typeface="Gill Sans"/>
              </a:defRPr>
            </a:lvl9pPr>
          </a:lstStyle>
          <a:p>
            <a:fld id="{00000000-1234-1234-1234-12341234123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30334150" y="-28316237"/>
            <a:ext cx="580356" cy="592783"/>
          </a:xfrm>
          <a:prstGeom prst="rect">
            <a:avLst/>
          </a:prstGeom>
          <a:noFill/>
          <a:ln>
            <a:noFill/>
          </a:ln>
        </p:spPr>
        <p:txBody>
          <a:bodyPr spcFirstLastPara="1" wrap="square" lIns="156675" tIns="156675" rIns="156675" bIns="156675" anchor="t" anchorCtr="0">
            <a:noAutofit/>
          </a:bodyPr>
          <a:lstStyle>
            <a:lvl1pPr marL="0" marR="0" lvl="0"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1pPr>
            <a:lvl2pPr marL="0" marR="0" lvl="1"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2pPr>
            <a:lvl3pPr marL="0" marR="0" lvl="2"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3pPr>
            <a:lvl4pPr marL="0" marR="0" lvl="3"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4pPr>
            <a:lvl5pPr marL="0" marR="0" lvl="4"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5pPr>
            <a:lvl6pPr marL="0" marR="0" lvl="5"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6pPr>
            <a:lvl7pPr marL="0" marR="0" lvl="6"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7pPr>
            <a:lvl8pPr marL="0" marR="0" lvl="7"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8pPr>
            <a:lvl9pPr marL="0" marR="0" lvl="8" indent="0" algn="l" rtl="0">
              <a:lnSpc>
                <a:spcPct val="93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
        <p:nvSpPr>
          <p:cNvPr id="7" name="Google Shape;7;p1"/>
          <p:cNvSpPr txBox="1">
            <a:spLocks noGrp="1"/>
          </p:cNvSpPr>
          <p:nvPr>
            <p:ph type="title"/>
          </p:nvPr>
        </p:nvSpPr>
        <p:spPr>
          <a:xfrm>
            <a:off x="1234439" y="2951479"/>
            <a:ext cx="13990321" cy="3266442"/>
          </a:xfrm>
          <a:prstGeom prst="rect">
            <a:avLst/>
          </a:prstGeom>
          <a:noFill/>
          <a:ln>
            <a:noFill/>
          </a:ln>
        </p:spPr>
        <p:txBody>
          <a:bodyPr spcFirstLastPara="1" wrap="square" lIns="117825" tIns="117825" rIns="117825" bIns="117825" anchor="ctr" anchorCtr="0">
            <a:noAutofit/>
          </a:bodyPr>
          <a:lstStyle>
            <a:lvl1pPr marR="0" lvl="0"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1pPr>
            <a:lvl2pPr marR="0" lvl="1"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2pPr>
            <a:lvl3pPr marR="0" lvl="2"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3pPr>
            <a:lvl4pPr marR="0" lvl="3"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4pPr>
            <a:lvl5pPr marR="0" lvl="4"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5pPr>
            <a:lvl6pPr marR="0" lvl="5"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6pPr>
            <a:lvl7pPr marR="0" lvl="6"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7pPr>
            <a:lvl8pPr marR="0" lvl="7"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8pPr>
            <a:lvl9pPr marR="0" lvl="8" algn="l" rtl="0">
              <a:lnSpc>
                <a:spcPct val="98000"/>
              </a:lnSpc>
              <a:spcBef>
                <a:spcPts val="0"/>
              </a:spcBef>
              <a:spcAft>
                <a:spcPts val="0"/>
              </a:spcAft>
              <a:buClr>
                <a:srgbClr val="000000"/>
              </a:buClr>
              <a:buSzPts val="2800"/>
              <a:buFont typeface="Calibri"/>
              <a:buNone/>
              <a:defRPr sz="2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body" idx="1"/>
          </p:nvPr>
        </p:nvSpPr>
        <p:spPr>
          <a:xfrm>
            <a:off x="2468879" y="6217920"/>
            <a:ext cx="11521442" cy="4754880"/>
          </a:xfrm>
          <a:prstGeom prst="rect">
            <a:avLst/>
          </a:prstGeom>
          <a:noFill/>
          <a:ln>
            <a:noFill/>
          </a:ln>
        </p:spPr>
        <p:txBody>
          <a:bodyPr spcFirstLastPara="1" wrap="square" lIns="0" tIns="0" rIns="0" bIns="0" anchor="t" anchorCtr="0">
            <a:noAutofit/>
          </a:bodyPr>
          <a:lstStyle>
            <a:lvl1pPr marL="457200" marR="0" lvl="0"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1pPr>
            <a:lvl2pPr marL="914400" marR="0" lvl="1"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2pPr>
            <a:lvl3pPr marL="1371600" marR="0" lvl="2"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3pPr>
            <a:lvl4pPr marL="1828800" marR="0" lvl="3"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4pPr>
            <a:lvl5pPr marL="2286000" marR="0" lvl="4"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5pPr>
            <a:lvl6pPr marL="2743200" marR="0" lvl="5"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6pPr>
            <a:lvl7pPr marL="3200400" marR="0" lvl="6"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7pPr>
            <a:lvl8pPr marL="3657600" marR="0" lvl="7"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8pPr>
            <a:lvl9pPr marL="4114800" marR="0" lvl="8" indent="-228600" algn="l" rtl="0">
              <a:lnSpc>
                <a:spcPct val="98000"/>
              </a:lnSpc>
              <a:spcBef>
                <a:spcPts val="2900"/>
              </a:spcBef>
              <a:spcAft>
                <a:spcPts val="0"/>
              </a:spcAft>
              <a:buClr>
                <a:srgbClr val="000000"/>
              </a:buClr>
              <a:buSzPts val="4900"/>
              <a:buFont typeface="Calibri"/>
              <a:buNone/>
              <a:defRPr sz="4900" b="0" i="0" u="none" strike="noStrike" cap="none">
                <a:solidFill>
                  <a:srgbClr val="000000"/>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Gill Sans MT" panose="020B0502020104020203" pitchFamily="34" charset="0"/>
          <a:ea typeface="Gill Sans MT" panose="020B0502020104020203"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Gill Sans MT" panose="020B0502020104020203" pitchFamily="34" charset="0"/>
          <a:ea typeface="Gill Sans MT" panose="020B0502020104020203"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
        <p:cNvGrpSpPr/>
        <p:nvPr/>
      </p:nvGrpSpPr>
      <p:grpSpPr>
        <a:xfrm>
          <a:off x="0" y="0"/>
          <a:ext cx="0" cy="0"/>
          <a:chOff x="0" y="0"/>
          <a:chExt cx="0" cy="0"/>
        </a:xfrm>
      </p:grpSpPr>
      <p:sp>
        <p:nvSpPr>
          <p:cNvPr id="26" name="Google Shape;26;p6"/>
          <p:cNvSpPr/>
          <p:nvPr/>
        </p:nvSpPr>
        <p:spPr>
          <a:xfrm>
            <a:off x="238108" y="2819400"/>
            <a:ext cx="15982986" cy="1803402"/>
          </a:xfrm>
          <a:prstGeom prst="rect">
            <a:avLst/>
          </a:prstGeom>
          <a:noFill/>
          <a:ln w="12700" cap="flat" cmpd="sng">
            <a:solidFill>
              <a:srgbClr val="FFFFFF"/>
            </a:solidFill>
            <a:prstDash val="solid"/>
            <a:miter lim="400000"/>
            <a:headEnd type="none" w="sm" len="sm"/>
            <a:tailEnd type="none" w="sm" len="sm"/>
          </a:ln>
        </p:spPr>
        <p:txBody>
          <a:bodyPr spcFirstLastPara="1" wrap="square" lIns="45700" tIns="45700" rIns="45700" bIns="45700" anchor="ctr" anchorCtr="0">
            <a:noAutofit/>
          </a:bodyPr>
          <a:lstStyle/>
          <a:p>
            <a:pPr marL="457200" marR="0" lvl="0" indent="-457200" algn="ctr" rtl="0">
              <a:lnSpc>
                <a:spcPct val="98000"/>
              </a:lnSpc>
              <a:spcBef>
                <a:spcPts val="0"/>
              </a:spcBef>
              <a:spcAft>
                <a:spcPts val="0"/>
              </a:spcAft>
              <a:buClr>
                <a:srgbClr val="000000"/>
              </a:buClr>
              <a:buSzPts val="2400"/>
              <a:buFont typeface="Helvetica Neue"/>
              <a:buNone/>
            </a:pPr>
            <a:endParaRPr sz="2400" b="0" i="0" u="none" strike="noStrike" cap="none">
              <a:solidFill>
                <a:srgbClr val="000000"/>
              </a:solidFill>
              <a:latin typeface="Helvetica Neue"/>
              <a:ea typeface="Helvetica Neue"/>
              <a:cs typeface="Helvetica Neue"/>
              <a:sym typeface="Helvetica Neue"/>
            </a:endParaRPr>
          </a:p>
        </p:txBody>
      </p:sp>
      <p:sp>
        <p:nvSpPr>
          <p:cNvPr id="27" name="Google Shape;27;p6"/>
          <p:cNvSpPr/>
          <p:nvPr/>
        </p:nvSpPr>
        <p:spPr>
          <a:xfrm>
            <a:off x="238108" y="211651"/>
            <a:ext cx="15982986" cy="10423830"/>
          </a:xfrm>
          <a:prstGeom prst="rect">
            <a:avLst/>
          </a:prstGeom>
          <a:noFill/>
          <a:ln w="38100" cap="flat" cmpd="sng">
            <a:solidFill>
              <a:srgbClr val="FFFFFF"/>
            </a:solidFill>
            <a:prstDash val="solid"/>
            <a:round/>
            <a:headEnd type="none" w="sm" len="sm"/>
            <a:tailEnd type="none" w="sm" len="sm"/>
          </a:ln>
        </p:spPr>
        <p:txBody>
          <a:bodyPr spcFirstLastPara="1" wrap="square" lIns="45700" tIns="45700" rIns="45700" bIns="45700" anchor="t" anchorCtr="0">
            <a:noAutofit/>
          </a:bodyPr>
          <a:lstStyle/>
          <a:p>
            <a:pPr marL="0" marR="0" lvl="0" indent="0" algn="l" rtl="0">
              <a:lnSpc>
                <a:spcPct val="93000"/>
              </a:lnSpc>
              <a:spcBef>
                <a:spcPts val="0"/>
              </a:spcBef>
              <a:spcAft>
                <a:spcPts val="0"/>
              </a:spcAft>
              <a:buClr>
                <a:srgbClr val="000000"/>
              </a:buClr>
              <a:buSzPts val="2400"/>
              <a:buFont typeface="Helvetica Neue"/>
              <a:buNone/>
            </a:pPr>
            <a:endParaRPr sz="2400" b="0" i="0" u="none" strike="noStrike" cap="none">
              <a:solidFill>
                <a:srgbClr val="000000"/>
              </a:solidFill>
              <a:latin typeface="Helvetica Neue"/>
              <a:ea typeface="Helvetica Neue"/>
              <a:cs typeface="Helvetica Neue"/>
              <a:sym typeface="Helvetica Neue"/>
            </a:endParaRPr>
          </a:p>
        </p:txBody>
      </p:sp>
      <p:sp>
        <p:nvSpPr>
          <p:cNvPr id="28" name="Google Shape;28;p6"/>
          <p:cNvSpPr txBox="1"/>
          <p:nvPr/>
        </p:nvSpPr>
        <p:spPr>
          <a:xfrm>
            <a:off x="0" y="3354800"/>
            <a:ext cx="15983100" cy="1938900"/>
          </a:xfrm>
          <a:prstGeom prst="rect">
            <a:avLst/>
          </a:prstGeom>
          <a:noFill/>
          <a:ln>
            <a:noFill/>
          </a:ln>
        </p:spPr>
        <p:txBody>
          <a:bodyPr spcFirstLastPara="1" wrap="square" lIns="45700" tIns="45700" rIns="45700" bIns="45700" anchor="t" anchorCtr="0">
            <a:noAutofit/>
          </a:bodyPr>
          <a:lstStyle/>
          <a:p>
            <a:pPr marL="812880" lvl="0" indent="-68760" algn="ctr">
              <a:buSzPts val="6000"/>
            </a:pPr>
            <a:r>
              <a:rPr lang="en-US" sz="6000" b="1" err="1">
                <a:latin typeface="Gill Sans MT" panose="020B0502020104020203" pitchFamily="34" charset="0"/>
                <a:ea typeface="Gill Sans"/>
                <a:cs typeface="Gill Sans"/>
                <a:sym typeface="Gill Sans"/>
              </a:rPr>
              <a:t>CrossFS</a:t>
            </a:r>
            <a:r>
              <a:rPr lang="en-US" sz="6000" b="1" i="0" u="none" strike="noStrike" cap="none">
                <a:solidFill>
                  <a:srgbClr val="000000"/>
                </a:solidFill>
                <a:latin typeface="Gill Sans MT" panose="020B0502020104020203" pitchFamily="34" charset="0"/>
                <a:ea typeface="Gill Sans"/>
                <a:cs typeface="Gill Sans"/>
                <a:sym typeface="Gill Sans"/>
              </a:rPr>
              <a:t>: </a:t>
            </a:r>
            <a:r>
              <a:rPr lang="en-US" sz="6000" b="1">
                <a:solidFill>
                  <a:schemeClr val="dk1"/>
                </a:solidFill>
                <a:latin typeface="Gill Sans MT" panose="020B0502020104020203" pitchFamily="34" charset="0"/>
                <a:ea typeface="Gill Sans"/>
                <a:cs typeface="Gill Sans"/>
                <a:sym typeface="Gill Sans"/>
              </a:rPr>
              <a:t>A Cross-layered Direct-Access File System</a:t>
            </a:r>
            <a:endParaRPr sz="1800" b="0" i="0" u="none" strike="noStrike" cap="none">
              <a:solidFill>
                <a:srgbClr val="000000"/>
              </a:solidFill>
              <a:latin typeface="Gill Sans MT" panose="020B0502020104020203" pitchFamily="34" charset="0"/>
              <a:ea typeface="Gill Sans"/>
              <a:cs typeface="Gill Sans"/>
              <a:sym typeface="Gill Sans"/>
            </a:endParaRPr>
          </a:p>
        </p:txBody>
      </p:sp>
      <p:sp>
        <p:nvSpPr>
          <p:cNvPr id="29" name="Google Shape;29;p6"/>
          <p:cNvSpPr txBox="1">
            <a:spLocks noGrp="1"/>
          </p:cNvSpPr>
          <p:nvPr>
            <p:ph type="sldNum" idx="12"/>
          </p:nvPr>
        </p:nvSpPr>
        <p:spPr>
          <a:xfrm>
            <a:off x="-30334150" y="-28316237"/>
            <a:ext cx="453219" cy="592783"/>
          </a:xfrm>
          <a:prstGeom prst="rect">
            <a:avLst/>
          </a:prstGeom>
          <a:noFill/>
          <a:ln>
            <a:noFill/>
          </a:ln>
        </p:spPr>
        <p:txBody>
          <a:bodyPr spcFirstLastPara="1" wrap="square" lIns="156675" tIns="156675" rIns="156675" bIns="156675" anchor="t" anchorCtr="0">
            <a:noAutofit/>
          </a:bodyPr>
          <a:lstStyle/>
          <a:p>
            <a:pPr marL="0" lvl="0" indent="0" algn="l" rtl="0">
              <a:lnSpc>
                <a:spcPct val="93000"/>
              </a:lnSpc>
              <a:spcBef>
                <a:spcPts val="0"/>
              </a:spcBef>
              <a:spcAft>
                <a:spcPts val="0"/>
              </a:spcAft>
              <a:buClr>
                <a:srgbClr val="000000"/>
              </a:buClr>
              <a:buSzPts val="1800"/>
              <a:buFont typeface="Calibri"/>
              <a:buNone/>
            </a:pPr>
            <a:fld id="{00000000-1234-1234-1234-123412341234}" type="slidenum">
              <a:rPr lang="en-US" sz="1800">
                <a:latin typeface="Calibri"/>
                <a:ea typeface="Calibri"/>
                <a:cs typeface="Calibri"/>
                <a:sym typeface="Calibri"/>
              </a:rPr>
              <a:t>1</a:t>
            </a:fld>
            <a:endParaRPr/>
          </a:p>
        </p:txBody>
      </p:sp>
      <p:sp>
        <p:nvSpPr>
          <p:cNvPr id="30" name="Google Shape;30;p6"/>
          <p:cNvSpPr/>
          <p:nvPr/>
        </p:nvSpPr>
        <p:spPr>
          <a:xfrm>
            <a:off x="1111050" y="5964598"/>
            <a:ext cx="14237100" cy="2651448"/>
          </a:xfrm>
          <a:prstGeom prst="rect">
            <a:avLst/>
          </a:prstGeom>
          <a:noFill/>
          <a:ln>
            <a:noFill/>
          </a:ln>
        </p:spPr>
        <p:txBody>
          <a:bodyPr spcFirstLastPara="1" wrap="square" lIns="45700" tIns="45700" rIns="45700" bIns="45700" anchor="t" anchorCtr="0">
            <a:noAutofit/>
          </a:bodyPr>
          <a:lstStyle/>
          <a:p>
            <a:pPr lvl="0" algn="ctr">
              <a:lnSpc>
                <a:spcPct val="150000"/>
              </a:lnSpc>
              <a:buSzPts val="4000"/>
            </a:pPr>
            <a:r>
              <a:rPr lang="en-US" sz="4000" b="0" i="0" u="sng" strike="noStrike" cap="none">
                <a:solidFill>
                  <a:srgbClr val="000000"/>
                </a:solidFill>
                <a:latin typeface="Gill Sans MT" panose="020B0502020104020203" pitchFamily="34" charset="0"/>
                <a:ea typeface="Gill Sans"/>
                <a:cs typeface="Gill Sans"/>
                <a:sym typeface="Gill Sans"/>
              </a:rPr>
              <a:t>Yujie Ren</a:t>
            </a:r>
            <a:r>
              <a:rPr lang="en-US" sz="4000" b="0" i="0" strike="noStrike" cap="none" baseline="30000">
                <a:solidFill>
                  <a:schemeClr val="tx1">
                    <a:lumMod val="50000"/>
                    <a:lumOff val="50000"/>
                  </a:schemeClr>
                </a:solidFill>
                <a:latin typeface="+mj-lt"/>
                <a:ea typeface="Gill Sans"/>
                <a:cs typeface="Gill Sans"/>
                <a:sym typeface="Gill Sans"/>
              </a:rPr>
              <a:t>1</a:t>
            </a:r>
            <a:r>
              <a:rPr lang="en-US" sz="4000" b="0" i="0" u="none" strike="noStrike" cap="none">
                <a:solidFill>
                  <a:srgbClr val="000000"/>
                </a:solidFill>
                <a:latin typeface="Gill Sans MT" panose="020B0502020104020203" pitchFamily="34" charset="0"/>
                <a:ea typeface="Gill Sans"/>
                <a:cs typeface="Gill Sans"/>
                <a:sym typeface="Gill Sans"/>
              </a:rPr>
              <a:t>, Changwoo Min</a:t>
            </a:r>
            <a:r>
              <a:rPr lang="en-US" sz="4000" b="0" i="0" u="none" strike="noStrike" cap="none" baseline="30000">
                <a:solidFill>
                  <a:schemeClr val="tx1">
                    <a:lumMod val="50000"/>
                    <a:lumOff val="50000"/>
                  </a:schemeClr>
                </a:solidFill>
                <a:latin typeface="+mj-lt"/>
                <a:ea typeface="Gill Sans"/>
                <a:cs typeface="Gill Sans"/>
                <a:sym typeface="Gill Sans"/>
              </a:rPr>
              <a:t>2</a:t>
            </a:r>
            <a:r>
              <a:rPr lang="en-US" sz="4000" b="0" i="0" u="none" strike="noStrike" cap="none">
                <a:solidFill>
                  <a:srgbClr val="000000"/>
                </a:solidFill>
                <a:latin typeface="+mj-lt"/>
                <a:ea typeface="Gill Sans"/>
                <a:cs typeface="Gill Sans"/>
                <a:sym typeface="Gill Sans"/>
              </a:rPr>
              <a:t>, and </a:t>
            </a:r>
            <a:r>
              <a:rPr lang="en-US" sz="4000">
                <a:latin typeface="Gill Sans MT" panose="020B0502020104020203" pitchFamily="34" charset="0"/>
                <a:ea typeface="Gill Sans"/>
                <a:cs typeface="Gill Sans"/>
                <a:sym typeface="Gill Sans"/>
              </a:rPr>
              <a:t>Sudarsun Kannan</a:t>
            </a:r>
            <a:r>
              <a:rPr lang="en-US" sz="4000" baseline="30000">
                <a:solidFill>
                  <a:schemeClr val="tx1">
                    <a:lumMod val="50000"/>
                    <a:lumOff val="50000"/>
                  </a:schemeClr>
                </a:solidFill>
                <a:ea typeface="Gill Sans"/>
                <a:cs typeface="Gill Sans"/>
                <a:sym typeface="Gill Sans"/>
              </a:rPr>
              <a:t>1</a:t>
            </a:r>
            <a:endParaRPr lang="en-US" sz="4000" b="0" i="0" u="none" strike="noStrike" cap="none" baseline="30000">
              <a:solidFill>
                <a:schemeClr val="tx1">
                  <a:lumMod val="50000"/>
                  <a:lumOff val="50000"/>
                </a:schemeClr>
              </a:solidFill>
              <a:latin typeface="+mj-lt"/>
              <a:ea typeface="Gill Sans"/>
              <a:cs typeface="Gill Sans"/>
              <a:sym typeface="Gill Sans"/>
            </a:endParaRPr>
          </a:p>
          <a:p>
            <a:pPr marL="0" marR="0" lvl="0" indent="0" algn="ctr" rtl="0">
              <a:lnSpc>
                <a:spcPct val="150000"/>
              </a:lnSpc>
              <a:spcBef>
                <a:spcPts val="0"/>
              </a:spcBef>
              <a:spcAft>
                <a:spcPts val="0"/>
              </a:spcAft>
              <a:buClr>
                <a:srgbClr val="000000"/>
              </a:buClr>
              <a:buSzPts val="4000"/>
              <a:buFont typeface="Gill Sans"/>
              <a:buNone/>
            </a:pPr>
            <a:endParaRPr lang="en-US" sz="2000" b="0" i="0" u="none" strike="noStrike" cap="none">
              <a:solidFill>
                <a:srgbClr val="000000"/>
              </a:solidFill>
              <a:latin typeface="+mj-lt"/>
              <a:ea typeface="Gill Sans"/>
              <a:cs typeface="Gill Sans"/>
              <a:sym typeface="Gill Sans"/>
            </a:endParaRPr>
          </a:p>
          <a:p>
            <a:pPr marL="0" marR="0" lvl="0" indent="0" algn="ctr" rtl="0">
              <a:lnSpc>
                <a:spcPct val="150000"/>
              </a:lnSpc>
              <a:spcBef>
                <a:spcPts val="0"/>
              </a:spcBef>
              <a:spcAft>
                <a:spcPts val="0"/>
              </a:spcAft>
              <a:buClr>
                <a:srgbClr val="000000"/>
              </a:buClr>
              <a:buSzPts val="4000"/>
              <a:buFont typeface="Gill Sans"/>
              <a:buNone/>
            </a:pPr>
            <a:r>
              <a:rPr lang="en-US" sz="4000" b="0" i="0" u="none" strike="noStrike" cap="none" baseline="30000">
                <a:solidFill>
                  <a:schemeClr val="tx1">
                    <a:lumMod val="50000"/>
                    <a:lumOff val="50000"/>
                  </a:schemeClr>
                </a:solidFill>
                <a:latin typeface="+mj-lt"/>
                <a:ea typeface="Gill Sans"/>
                <a:cs typeface="Gill Sans"/>
                <a:sym typeface="Gill Sans"/>
              </a:rPr>
              <a:t>1</a:t>
            </a:r>
            <a:r>
              <a:rPr lang="en-US" sz="4000" b="0" i="0" u="none" strike="noStrike" cap="none" baseline="30000">
                <a:solidFill>
                  <a:srgbClr val="000000"/>
                </a:solidFill>
                <a:latin typeface="+mj-lt"/>
                <a:ea typeface="Gill Sans"/>
                <a:cs typeface="Gill Sans"/>
                <a:sym typeface="Gill Sans"/>
              </a:rPr>
              <a:t> </a:t>
            </a:r>
            <a:r>
              <a:rPr lang="en-US" sz="4000" b="0" i="0" u="none" strike="noStrike" cap="none">
                <a:solidFill>
                  <a:srgbClr val="000000"/>
                </a:solidFill>
                <a:latin typeface="Gill Sans MT" panose="020B0502020104020203" pitchFamily="34" charset="0"/>
                <a:ea typeface="Gill Sans"/>
                <a:cs typeface="Gill Sans"/>
                <a:sym typeface="Gill Sans"/>
              </a:rPr>
              <a:t>Rutgers University; </a:t>
            </a:r>
            <a:r>
              <a:rPr lang="en-US" sz="4000" b="0" i="0" u="none" strike="noStrike" cap="none" baseline="30000">
                <a:solidFill>
                  <a:schemeClr val="tx1">
                    <a:lumMod val="50000"/>
                    <a:lumOff val="50000"/>
                  </a:schemeClr>
                </a:solidFill>
                <a:latin typeface="+mj-lt"/>
                <a:ea typeface="Gill Sans"/>
                <a:cs typeface="Gill Sans"/>
                <a:sym typeface="Gill Sans"/>
              </a:rPr>
              <a:t>2</a:t>
            </a:r>
            <a:r>
              <a:rPr lang="en-US" sz="4000" b="0" i="0" u="none" strike="noStrike" cap="none" baseline="30000">
                <a:solidFill>
                  <a:srgbClr val="000000"/>
                </a:solidFill>
                <a:latin typeface="+mj-lt"/>
                <a:ea typeface="Gill Sans"/>
                <a:cs typeface="Gill Sans"/>
                <a:sym typeface="Gill Sans"/>
              </a:rPr>
              <a:t> </a:t>
            </a:r>
            <a:r>
              <a:rPr lang="en-US" sz="4000" b="0" i="0" u="none" strike="noStrike" cap="none">
                <a:solidFill>
                  <a:srgbClr val="000000"/>
                </a:solidFill>
                <a:latin typeface="Gill Sans MT" panose="020B0502020104020203" pitchFamily="34" charset="0"/>
                <a:ea typeface="Gill Sans"/>
                <a:cs typeface="Gill Sans"/>
                <a:sym typeface="Gill Sans"/>
              </a:rPr>
              <a:t>Virginia Tech</a:t>
            </a:r>
            <a:endParaRPr sz="4000" b="0" i="0" u="none" strike="noStrike" cap="none">
              <a:solidFill>
                <a:srgbClr val="000000"/>
              </a:solidFill>
              <a:latin typeface="Gill Sans MT" panose="020B0502020104020203" pitchFamily="34" charset="0"/>
              <a:ea typeface="Gill Sans"/>
              <a:cs typeface="Gill Sans"/>
              <a:sym typeface="Gill Sans"/>
            </a:endParaRPr>
          </a:p>
        </p:txBody>
      </p:sp>
      <p:pic>
        <p:nvPicPr>
          <p:cNvPr id="6" name="Picture 5">
            <a:extLst>
              <a:ext uri="{FF2B5EF4-FFF2-40B4-BE49-F238E27FC236}">
                <a16:creationId xmlns:a16="http://schemas.microsoft.com/office/drawing/2014/main" id="{5A5B0029-C901-D945-AEE8-0E28A3046913}"/>
              </a:ext>
            </a:extLst>
          </p:cNvPr>
          <p:cNvPicPr>
            <a:picLocks noChangeAspect="1"/>
          </p:cNvPicPr>
          <p:nvPr/>
        </p:nvPicPr>
        <p:blipFill>
          <a:blip r:embed="rId3"/>
          <a:stretch>
            <a:fillRect/>
          </a:stretch>
        </p:blipFill>
        <p:spPr>
          <a:xfrm>
            <a:off x="540789" y="9132409"/>
            <a:ext cx="4089400" cy="1308100"/>
          </a:xfrm>
          <a:prstGeom prst="rect">
            <a:avLst/>
          </a:prstGeom>
        </p:spPr>
      </p:pic>
      <p:pic>
        <p:nvPicPr>
          <p:cNvPr id="8" name="Picture 7">
            <a:extLst>
              <a:ext uri="{FF2B5EF4-FFF2-40B4-BE49-F238E27FC236}">
                <a16:creationId xmlns:a16="http://schemas.microsoft.com/office/drawing/2014/main" id="{3DDFEF73-E542-5B48-8A4D-4251DC1748D8}"/>
              </a:ext>
            </a:extLst>
          </p:cNvPr>
          <p:cNvPicPr>
            <a:picLocks noChangeAspect="1"/>
          </p:cNvPicPr>
          <p:nvPr/>
        </p:nvPicPr>
        <p:blipFill>
          <a:blip r:embed="rId4"/>
          <a:stretch>
            <a:fillRect/>
          </a:stretch>
        </p:blipFill>
        <p:spPr>
          <a:xfrm>
            <a:off x="12197848" y="8927511"/>
            <a:ext cx="3785252" cy="1966365"/>
          </a:xfrm>
          <a:prstGeom prst="rect">
            <a:avLst/>
          </a:prstGeom>
        </p:spPr>
      </p:pic>
      <p:pic>
        <p:nvPicPr>
          <p:cNvPr id="4" name="Picture 3">
            <a:extLst>
              <a:ext uri="{FF2B5EF4-FFF2-40B4-BE49-F238E27FC236}">
                <a16:creationId xmlns:a16="http://schemas.microsoft.com/office/drawing/2014/main" id="{AF56B08D-B836-E44B-B153-202724D341C5}"/>
              </a:ext>
            </a:extLst>
          </p:cNvPr>
          <p:cNvPicPr>
            <a:picLocks noChangeAspect="1"/>
          </p:cNvPicPr>
          <p:nvPr/>
        </p:nvPicPr>
        <p:blipFill>
          <a:blip r:embed="rId5"/>
          <a:stretch>
            <a:fillRect/>
          </a:stretch>
        </p:blipFill>
        <p:spPr>
          <a:xfrm>
            <a:off x="238106" y="372359"/>
            <a:ext cx="3086155" cy="192487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10</a:t>
            </a:fld>
            <a:endParaRPr/>
          </a:p>
        </p:txBody>
      </p:sp>
      <p:graphicFrame>
        <p:nvGraphicFramePr>
          <p:cNvPr id="12" name="Chart 11">
            <a:extLst>
              <a:ext uri="{FF2B5EF4-FFF2-40B4-BE49-F238E27FC236}">
                <a16:creationId xmlns:a16="http://schemas.microsoft.com/office/drawing/2014/main" id="{B95A3928-5B66-6248-95D5-F41688BD842C}"/>
              </a:ext>
            </a:extLst>
          </p:cNvPr>
          <p:cNvGraphicFramePr>
            <a:graphicFrameLocks/>
          </p:cNvGraphicFramePr>
          <p:nvPr>
            <p:extLst>
              <p:ext uri="{D42A27DB-BD31-4B8C-83A1-F6EECF244321}">
                <p14:modId xmlns:p14="http://schemas.microsoft.com/office/powerpoint/2010/main" val="3843445195"/>
              </p:ext>
            </p:extLst>
          </p:nvPr>
        </p:nvGraphicFramePr>
        <p:xfrm>
          <a:off x="2419190" y="2988687"/>
          <a:ext cx="10821464" cy="5698986"/>
        </p:xfrm>
        <a:graphic>
          <a:graphicData uri="http://schemas.openxmlformats.org/drawingml/2006/chart">
            <c:chart xmlns:c="http://schemas.openxmlformats.org/drawingml/2006/chart" xmlns:r="http://schemas.openxmlformats.org/officeDocument/2006/relationships" r:id="rId3"/>
          </a:graphicData>
        </a:graphic>
      </p:graphicFrame>
      <p:sp>
        <p:nvSpPr>
          <p:cNvPr id="15" name="TextBox 14">
            <a:extLst>
              <a:ext uri="{FF2B5EF4-FFF2-40B4-BE49-F238E27FC236}">
                <a16:creationId xmlns:a16="http://schemas.microsoft.com/office/drawing/2014/main" id="{EAF2DA48-7958-6C46-B4DC-F2F93C0E16C4}"/>
              </a:ext>
            </a:extLst>
          </p:cNvPr>
          <p:cNvSpPr txBox="1"/>
          <p:nvPr/>
        </p:nvSpPr>
        <p:spPr>
          <a:xfrm>
            <a:off x="872631" y="9042520"/>
            <a:ext cx="14270182" cy="1200329"/>
          </a:xfrm>
          <a:prstGeom prst="rect">
            <a:avLst/>
          </a:prstGeom>
          <a:noFill/>
        </p:spPr>
        <p:txBody>
          <a:bodyPr wrap="square" lIns="91440" tIns="45720" rIns="91440" bIns="45720" rtlCol="0" anchor="t">
            <a:spAutoFit/>
          </a:bodyPr>
          <a:lstStyle/>
          <a:p>
            <a:r>
              <a:rPr lang="en-US" sz="3600">
                <a:solidFill>
                  <a:schemeClr val="tx1"/>
                </a:solidFill>
                <a:latin typeface="Gill Sans MT"/>
              </a:rPr>
              <a:t>X-axis shows # of reader threads</a:t>
            </a:r>
          </a:p>
          <a:p>
            <a:r>
              <a:rPr lang="en-US" sz="3600">
                <a:solidFill>
                  <a:schemeClr val="tx1"/>
                </a:solidFill>
                <a:latin typeface="Gill Sans MT"/>
              </a:rPr>
              <a:t>Y-axis shows the aggregated throughput</a:t>
            </a:r>
          </a:p>
        </p:txBody>
      </p:sp>
      <p:sp>
        <p:nvSpPr>
          <p:cNvPr id="16" name="TextBox 15">
            <a:extLst>
              <a:ext uri="{FF2B5EF4-FFF2-40B4-BE49-F238E27FC236}">
                <a16:creationId xmlns:a16="http://schemas.microsoft.com/office/drawing/2014/main" id="{C9C6C51D-F6B0-1D4F-9DC3-9AFF89C081A9}"/>
              </a:ext>
            </a:extLst>
          </p:cNvPr>
          <p:cNvSpPr txBox="1"/>
          <p:nvPr/>
        </p:nvSpPr>
        <p:spPr>
          <a:xfrm>
            <a:off x="872631" y="1930280"/>
            <a:ext cx="14270182" cy="646331"/>
          </a:xfrm>
          <a:prstGeom prst="rect">
            <a:avLst/>
          </a:prstGeom>
          <a:noFill/>
        </p:spPr>
        <p:txBody>
          <a:bodyPr wrap="square" rtlCol="0" anchor="t">
            <a:spAutoFit/>
          </a:bodyPr>
          <a:lstStyle/>
          <a:p>
            <a:r>
              <a:rPr lang="en-US" sz="3600">
                <a:solidFill>
                  <a:schemeClr val="tx1"/>
                </a:solidFill>
                <a:latin typeface="Gill Sans MT"/>
              </a:rPr>
              <a:t>Concurrent reader and writer threads randomly accessing a shared file</a:t>
            </a:r>
          </a:p>
        </p:txBody>
      </p:sp>
      <p:sp>
        <p:nvSpPr>
          <p:cNvPr id="9" name="Outline">
            <a:extLst>
              <a:ext uri="{FF2B5EF4-FFF2-40B4-BE49-F238E27FC236}">
                <a16:creationId xmlns:a16="http://schemas.microsoft.com/office/drawing/2014/main" id="{292DC516-34F5-3548-91E6-FC7247D1F75C}"/>
              </a:ext>
            </a:extLst>
          </p:cNvPr>
          <p:cNvSpPr txBox="1"/>
          <p:nvPr/>
        </p:nvSpPr>
        <p:spPr>
          <a:xfrm>
            <a:off x="872631" y="332536"/>
            <a:ext cx="14964994" cy="1288297"/>
          </a:xfrm>
          <a:prstGeom prst="rect">
            <a:avLst/>
          </a:prstGeom>
          <a:ln w="12700">
            <a:miter lim="400000"/>
          </a:ln>
          <a:extLst>
            <a:ext uri="{C572A759-6A51-4108-AA02-DFA0A04FC94B}">
              <ma14:wrappingTextBoxFlag xmlns:ma14="http://schemas.microsoft.com/office/mac/drawingml/2011/main" xmlns=""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SzPts val="6400"/>
            </a:pPr>
            <a:r>
              <a:rPr lang="en-US" sz="6000">
                <a:latin typeface="Gill Sans MT"/>
                <a:sym typeface="Gill Sans"/>
              </a:rPr>
              <a:t>Concurrency Analysis</a:t>
            </a:r>
            <a:endParaRPr lang="en-US" sz="6000"/>
          </a:p>
        </p:txBody>
      </p:sp>
      <p:sp>
        <p:nvSpPr>
          <p:cNvPr id="10" name="Rounded Rectangular Callout 9">
            <a:extLst>
              <a:ext uri="{FF2B5EF4-FFF2-40B4-BE49-F238E27FC236}">
                <a16:creationId xmlns:a16="http://schemas.microsoft.com/office/drawing/2014/main" id="{FB7B6546-C404-7145-B0F1-DF6DB900F5E9}"/>
              </a:ext>
            </a:extLst>
          </p:cNvPr>
          <p:cNvSpPr/>
          <p:nvPr/>
        </p:nvSpPr>
        <p:spPr>
          <a:xfrm>
            <a:off x="12358316" y="4392484"/>
            <a:ext cx="2784497" cy="1919742"/>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tx1"/>
                </a:solidFill>
                <a:latin typeface="Gill Sans MT" panose="020B0502020104020203" pitchFamily="34" charset="77"/>
              </a:rPr>
              <a:t>Inode-level locking is the bottleneck!</a:t>
            </a:r>
          </a:p>
        </p:txBody>
      </p:sp>
    </p:spTree>
    <p:extLst>
      <p:ext uri="{BB962C8B-B14F-4D97-AF65-F5344CB8AC3E}">
        <p14:creationId xmlns:p14="http://schemas.microsoft.com/office/powerpoint/2010/main" val="242890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graphicEl>
                                              <a:chart seriesIdx="0" categoryIdx="-4" bldStep="series"/>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graphicEl>
                                              <a:chart seriesIdx="1" categoryIdx="-4" bldStep="series"/>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graphicEl>
                                              <a:chart seriesIdx="2" categoryIdx="-4" bldStep="series"/>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graphicEl>
                                              <a:chart seriesIdx="3" categoryIdx="-4" bldStep="series"/>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2" grpId="0" uiExpand="1">
        <p:bldSub>
          <a:bldChart bld="series"/>
        </p:bldSub>
      </p:bldGraphic>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3C62A1-E959-2248-991D-E0AC759F476E}"/>
              </a:ext>
            </a:extLst>
          </p:cNvPr>
          <p:cNvSpPr>
            <a:spLocks noGrp="1"/>
          </p:cNvSpPr>
          <p:nvPr>
            <p:ph type="body" idx="1"/>
          </p:nvPr>
        </p:nvSpPr>
        <p:spPr>
          <a:xfrm>
            <a:off x="1388224" y="2873363"/>
            <a:ext cx="11521440" cy="5226073"/>
          </a:xfrm>
        </p:spPr>
        <p:txBody>
          <a:bodyPr/>
          <a:lstStyle/>
          <a:p>
            <a:pPr marL="800100" indent="-571500" algn="l">
              <a:buFont typeface="Arial" panose="020B0604020202020204" pitchFamily="34" charset="0"/>
              <a:buChar char="•"/>
            </a:pPr>
            <a:r>
              <a:rPr lang="en-US" sz="6000">
                <a:solidFill>
                  <a:schemeClr val="tx2">
                    <a:lumMod val="60000"/>
                    <a:lumOff val="40000"/>
                  </a:schemeClr>
                </a:solidFill>
              </a:rPr>
              <a:t>Background</a:t>
            </a:r>
          </a:p>
          <a:p>
            <a:pPr marL="800100" indent="-571500" algn="l">
              <a:buFont typeface="Arial" panose="020B0604020202020204" pitchFamily="34" charset="0"/>
              <a:buChar char="•"/>
            </a:pPr>
            <a:r>
              <a:rPr lang="en-US" sz="6000">
                <a:solidFill>
                  <a:schemeClr val="tx2">
                    <a:lumMod val="60000"/>
                    <a:lumOff val="40000"/>
                  </a:schemeClr>
                </a:solidFill>
              </a:rPr>
              <a:t>Motivation</a:t>
            </a:r>
          </a:p>
          <a:p>
            <a:pPr marL="800100" indent="-571500" algn="l">
              <a:buFont typeface="Arial" panose="020B0604020202020204" pitchFamily="34" charset="0"/>
              <a:buChar char="•"/>
            </a:pPr>
            <a:r>
              <a:rPr lang="en-US" sz="6000">
                <a:solidFill>
                  <a:schemeClr val="tx1"/>
                </a:solidFill>
              </a:rPr>
              <a:t>Design</a:t>
            </a:r>
          </a:p>
          <a:p>
            <a:pPr marL="800100" indent="-571500" algn="l">
              <a:buFont typeface="Arial" panose="020B0604020202020204" pitchFamily="34" charset="0"/>
              <a:buChar char="•"/>
            </a:pPr>
            <a:r>
              <a:rPr lang="en-US" sz="6000">
                <a:solidFill>
                  <a:schemeClr val="tx2">
                    <a:lumMod val="60000"/>
                    <a:lumOff val="40000"/>
                  </a:schemeClr>
                </a:solidFill>
              </a:rPr>
              <a:t>Evaluation</a:t>
            </a:r>
          </a:p>
          <a:p>
            <a:pPr marL="800100" indent="-571500" algn="l">
              <a:buFont typeface="Arial" panose="020B0604020202020204" pitchFamily="34" charset="0"/>
              <a:buChar char="•"/>
            </a:pPr>
            <a:r>
              <a:rPr lang="en-US" sz="6000">
                <a:solidFill>
                  <a:schemeClr val="tx2">
                    <a:lumMod val="60000"/>
                    <a:lumOff val="40000"/>
                  </a:schemeClr>
                </a:solidFill>
              </a:rPr>
              <a:t>Conclusion</a:t>
            </a:r>
          </a:p>
        </p:txBody>
      </p:sp>
      <p:sp>
        <p:nvSpPr>
          <p:cNvPr id="4" name="Slide Number Placeholder 3">
            <a:extLst>
              <a:ext uri="{FF2B5EF4-FFF2-40B4-BE49-F238E27FC236}">
                <a16:creationId xmlns:a16="http://schemas.microsoft.com/office/drawing/2014/main" id="{212B266B-1701-924B-B2D4-11DB472C3F0F}"/>
              </a:ext>
            </a:extLst>
          </p:cNvPr>
          <p:cNvSpPr>
            <a:spLocks noGrp="1"/>
          </p:cNvSpPr>
          <p:nvPr>
            <p:ph type="sldNum" idx="12"/>
          </p:nvPr>
        </p:nvSpPr>
        <p:spPr/>
        <p:txBody>
          <a:bodyPr/>
          <a:lstStyle/>
          <a:p>
            <a:fld id="{00000000-1234-1234-1234-123412341234}" type="slidenum">
              <a:rPr lang="en-US" smtClean="0"/>
              <a:pPr/>
              <a:t>11</a:t>
            </a:fld>
            <a:endParaRPr lang="en-US"/>
          </a:p>
        </p:txBody>
      </p:sp>
      <p:sp>
        <p:nvSpPr>
          <p:cNvPr id="8" name="Google Shape;47;p8">
            <a:extLst>
              <a:ext uri="{FF2B5EF4-FFF2-40B4-BE49-F238E27FC236}">
                <a16:creationId xmlns:a16="http://schemas.microsoft.com/office/drawing/2014/main" id="{0A3D96FD-0466-054F-90BB-E973C0FE9B5E}"/>
              </a:ext>
            </a:extLst>
          </p:cNvPr>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Outline</a:t>
            </a:r>
            <a:endParaRPr sz="6000" b="0" i="0" u="none" strike="noStrike" cap="none">
              <a:solidFill>
                <a:srgbClr val="000000"/>
              </a:solidFill>
              <a:latin typeface="Gill Sans MT" panose="020B0502020104020203" pitchFamily="34" charset="0"/>
              <a:ea typeface="Gill Sans"/>
              <a:cs typeface="Gill Sans"/>
              <a:sym typeface="Gill Sans"/>
            </a:endParaRPr>
          </a:p>
        </p:txBody>
      </p:sp>
    </p:spTree>
    <p:extLst>
      <p:ext uri="{BB962C8B-B14F-4D97-AF65-F5344CB8AC3E}">
        <p14:creationId xmlns:p14="http://schemas.microsoft.com/office/powerpoint/2010/main" val="2118822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Our Solution: </a:t>
            </a:r>
            <a:r>
              <a:rPr lang="en-US" sz="6000" b="1" err="1">
                <a:latin typeface="Gill Sans MT" panose="020B0502020104020203" pitchFamily="34" charset="0"/>
                <a:ea typeface="Gill Sans"/>
                <a:cs typeface="Gill Sans"/>
                <a:sym typeface="Gill Sans"/>
              </a:rPr>
              <a:t>CrossFS</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12</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8" y="3511773"/>
            <a:ext cx="15731802"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Disaggregated FS components to exploit host and device CPUs</a:t>
            </a:r>
            <a:r>
              <a:rPr lang="en-US" sz="3600">
                <a:solidFill>
                  <a:schemeClr val="tx1">
                    <a:lumMod val="75000"/>
                    <a:lumOff val="25000"/>
                  </a:schemeClr>
                </a:solidFill>
                <a:latin typeface="Gill Sans MT"/>
              </a:rPr>
              <a:t>  </a:t>
            </a:r>
          </a:p>
        </p:txBody>
      </p:sp>
      <p:sp>
        <p:nvSpPr>
          <p:cNvPr id="5" name="TextBox 4">
            <a:extLst>
              <a:ext uri="{FF2B5EF4-FFF2-40B4-BE49-F238E27FC236}">
                <a16:creationId xmlns:a16="http://schemas.microsoft.com/office/drawing/2014/main" id="{CE03ED12-CA04-2B40-A7D4-629DE0B42941}"/>
              </a:ext>
            </a:extLst>
          </p:cNvPr>
          <p:cNvSpPr txBox="1"/>
          <p:nvPr/>
        </p:nvSpPr>
        <p:spPr>
          <a:xfrm>
            <a:off x="727398" y="6384929"/>
            <a:ext cx="12341555"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File descriptor-based fine-grained concurrency control</a:t>
            </a:r>
          </a:p>
        </p:txBody>
      </p:sp>
      <p:sp>
        <p:nvSpPr>
          <p:cNvPr id="6" name="TextBox 5">
            <a:extLst>
              <a:ext uri="{FF2B5EF4-FFF2-40B4-BE49-F238E27FC236}">
                <a16:creationId xmlns:a16="http://schemas.microsoft.com/office/drawing/2014/main" id="{EF37DFEB-4896-A44F-BE7F-039990970528}"/>
              </a:ext>
            </a:extLst>
          </p:cNvPr>
          <p:cNvSpPr txBox="1"/>
          <p:nvPr/>
        </p:nvSpPr>
        <p:spPr>
          <a:xfrm>
            <a:off x="716656" y="9166428"/>
            <a:ext cx="15025888"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dirty="0">
                <a:solidFill>
                  <a:schemeClr val="tx1"/>
                </a:solidFill>
                <a:latin typeface="Gill Sans MT"/>
              </a:rPr>
              <a:t>Cross-layered crash consistency</a:t>
            </a:r>
          </a:p>
        </p:txBody>
      </p:sp>
      <p:sp>
        <p:nvSpPr>
          <p:cNvPr id="7" name="TextBox 6">
            <a:extLst>
              <a:ext uri="{FF2B5EF4-FFF2-40B4-BE49-F238E27FC236}">
                <a16:creationId xmlns:a16="http://schemas.microsoft.com/office/drawing/2014/main" id="{CF0220F1-EDBE-244E-98CB-10DB3E53B60B}"/>
              </a:ext>
            </a:extLst>
          </p:cNvPr>
          <p:cNvSpPr txBox="1"/>
          <p:nvPr/>
        </p:nvSpPr>
        <p:spPr>
          <a:xfrm>
            <a:off x="727398" y="2163710"/>
            <a:ext cx="15731802" cy="707886"/>
          </a:xfrm>
          <a:prstGeom prst="rect">
            <a:avLst/>
          </a:prstGeom>
          <a:noFill/>
        </p:spPr>
        <p:txBody>
          <a:bodyPr wrap="square" rtlCol="0" anchor="t">
            <a:spAutoFit/>
          </a:bodyPr>
          <a:lstStyle/>
          <a:p>
            <a:r>
              <a:rPr lang="en-US" sz="4000" b="1">
                <a:latin typeface="Gill Sans MT"/>
              </a:rPr>
              <a:t>A cross-layered direct-access file system</a:t>
            </a:r>
          </a:p>
        </p:txBody>
      </p:sp>
      <p:sp>
        <p:nvSpPr>
          <p:cNvPr id="8" name="TextBox 7">
            <a:extLst>
              <a:ext uri="{FF2B5EF4-FFF2-40B4-BE49-F238E27FC236}">
                <a16:creationId xmlns:a16="http://schemas.microsoft.com/office/drawing/2014/main" id="{DA0298C7-CEF4-BF47-8A0E-FD73398E5556}"/>
              </a:ext>
            </a:extLst>
          </p:cNvPr>
          <p:cNvSpPr txBox="1"/>
          <p:nvPr/>
        </p:nvSpPr>
        <p:spPr>
          <a:xfrm>
            <a:off x="716656" y="7818365"/>
            <a:ext cx="15025888"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dirty="0">
                <a:latin typeface="Gill Sans MT"/>
              </a:rPr>
              <a:t>Firmware-level file descriptor’s I/O queue scheduling</a:t>
            </a:r>
            <a:endParaRPr lang="en-US" sz="3600" dirty="0">
              <a:solidFill>
                <a:schemeClr val="tx1">
                  <a:lumMod val="75000"/>
                  <a:lumOff val="25000"/>
                </a:schemeClr>
              </a:solidFill>
              <a:latin typeface="Gill Sans MT"/>
            </a:endParaRPr>
          </a:p>
        </p:txBody>
      </p:sp>
      <p:sp>
        <p:nvSpPr>
          <p:cNvPr id="9" name="TextBox 8">
            <a:extLst>
              <a:ext uri="{FF2B5EF4-FFF2-40B4-BE49-F238E27FC236}">
                <a16:creationId xmlns:a16="http://schemas.microsoft.com/office/drawing/2014/main" id="{918C43AC-29FE-D840-A253-9D20CF5C4CDC}"/>
              </a:ext>
            </a:extLst>
          </p:cNvPr>
          <p:cNvSpPr txBox="1"/>
          <p:nvPr/>
        </p:nvSpPr>
        <p:spPr>
          <a:xfrm>
            <a:off x="727398" y="4951493"/>
            <a:ext cx="15731802" cy="707886"/>
          </a:xfrm>
          <a:prstGeom prst="rect">
            <a:avLst/>
          </a:prstGeom>
          <a:noFill/>
        </p:spPr>
        <p:txBody>
          <a:bodyPr wrap="square" rtlCol="0" anchor="t">
            <a:spAutoFit/>
          </a:bodyPr>
          <a:lstStyle/>
          <a:p>
            <a:pPr marL="571500" indent="-571500">
              <a:buFont typeface="Arial" panose="020B0604020202020204" pitchFamily="34" charset="0"/>
              <a:buChar char="•"/>
            </a:pPr>
            <a:r>
              <a:rPr lang="en-US" sz="4000">
                <a:latin typeface="Gill Sans MT"/>
              </a:rPr>
              <a:t>OS-bypass for data-plane and control-plane operations</a:t>
            </a:r>
            <a:endParaRPr lang="en-US" sz="3600">
              <a:solidFill>
                <a:schemeClr val="tx1">
                  <a:lumMod val="75000"/>
                  <a:lumOff val="25000"/>
                </a:schemeClr>
              </a:solidFill>
              <a:latin typeface="Gill Sans MT"/>
            </a:endParaRPr>
          </a:p>
        </p:txBody>
      </p:sp>
      <p:sp>
        <p:nvSpPr>
          <p:cNvPr id="2" name="Rectangle 1">
            <a:extLst>
              <a:ext uri="{FF2B5EF4-FFF2-40B4-BE49-F238E27FC236}">
                <a16:creationId xmlns:a16="http://schemas.microsoft.com/office/drawing/2014/main" id="{E2AB2DA7-7D4B-A245-933D-BE4741BD4569}"/>
              </a:ext>
            </a:extLst>
          </p:cNvPr>
          <p:cNvSpPr/>
          <p:nvPr/>
        </p:nvSpPr>
        <p:spPr>
          <a:xfrm>
            <a:off x="1266092" y="2114225"/>
            <a:ext cx="3241514" cy="757371"/>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58FCBC6-79CE-5540-81E3-9381C826FDC5}"/>
              </a:ext>
            </a:extLst>
          </p:cNvPr>
          <p:cNvSpPr/>
          <p:nvPr/>
        </p:nvSpPr>
        <p:spPr>
          <a:xfrm>
            <a:off x="4610638" y="2114225"/>
            <a:ext cx="3150040" cy="757371"/>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951235C-E197-6E4A-A631-146097D57941}"/>
              </a:ext>
            </a:extLst>
          </p:cNvPr>
          <p:cNvSpPr/>
          <p:nvPr/>
        </p:nvSpPr>
        <p:spPr>
          <a:xfrm>
            <a:off x="716656" y="7414702"/>
            <a:ext cx="15120969" cy="2788776"/>
          </a:xfrm>
          <a:prstGeom prst="rect">
            <a:avLst/>
          </a:prstGeom>
          <a:solidFill>
            <a:srgbClr val="E9E9E9">
              <a:alpha val="67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5775CD88-6DAC-EF43-B4FC-43F89FC48303}"/>
              </a:ext>
            </a:extLst>
          </p:cNvPr>
          <p:cNvSpPr txBox="1"/>
          <p:nvPr/>
        </p:nvSpPr>
        <p:spPr>
          <a:xfrm>
            <a:off x="8593299" y="9398564"/>
            <a:ext cx="7458152" cy="646331"/>
          </a:xfrm>
          <a:prstGeom prst="rect">
            <a:avLst/>
          </a:prstGeom>
          <a:noFill/>
        </p:spPr>
        <p:txBody>
          <a:bodyPr wrap="square" rtlCol="0">
            <a:spAutoFit/>
          </a:bodyPr>
          <a:lstStyle/>
          <a:p>
            <a:r>
              <a:rPr lang="en-US" sz="3600" b="1" dirty="0">
                <a:solidFill>
                  <a:schemeClr val="accent2"/>
                </a:solidFill>
                <a:latin typeface="Gill Sans MT" panose="020B0502020104020203" pitchFamily="34" charset="77"/>
              </a:rPr>
              <a:t>Please see our paper in OSDI’ 20</a:t>
            </a:r>
          </a:p>
        </p:txBody>
      </p:sp>
    </p:spTree>
    <p:extLst>
      <p:ext uri="{BB962C8B-B14F-4D97-AF65-F5344CB8AC3E}">
        <p14:creationId xmlns:p14="http://schemas.microsoft.com/office/powerpoint/2010/main" val="2924371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5" grpId="0"/>
      <p:bldP spid="6" grpId="0"/>
      <p:bldP spid="7" grpId="0"/>
      <p:bldP spid="8" grpId="0"/>
      <p:bldP spid="9" grpId="0"/>
      <p:bldP spid="2" grpId="0" animBg="1"/>
      <p:bldP spid="11" grpId="0" animBg="1"/>
      <p:bldP spid="3" grpId="0" animBg="1"/>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13</a:t>
            </a:fld>
            <a:endParaRPr/>
          </a:p>
        </p:txBody>
      </p:sp>
      <p:sp>
        <p:nvSpPr>
          <p:cNvPr id="5" name="TextBox 4">
            <a:extLst>
              <a:ext uri="{FF2B5EF4-FFF2-40B4-BE49-F238E27FC236}">
                <a16:creationId xmlns:a16="http://schemas.microsoft.com/office/drawing/2014/main" id="{CE03ED12-CA04-2B40-A7D4-629DE0B42941}"/>
              </a:ext>
            </a:extLst>
          </p:cNvPr>
          <p:cNvSpPr txBox="1"/>
          <p:nvPr/>
        </p:nvSpPr>
        <p:spPr>
          <a:xfrm>
            <a:off x="9651096" y="2614756"/>
            <a:ext cx="6186529" cy="1569660"/>
          </a:xfrm>
          <a:prstGeom prst="rect">
            <a:avLst/>
          </a:prstGeom>
          <a:noFill/>
          <a:ln>
            <a:solidFill>
              <a:schemeClr val="tx1"/>
            </a:solidFill>
          </a:ln>
        </p:spPr>
        <p:txBody>
          <a:bodyPr wrap="square" rtlCol="0" anchor="t">
            <a:spAutoFit/>
          </a:bodyPr>
          <a:lstStyle/>
          <a:p>
            <a:pPr marL="457200" indent="-457200">
              <a:buFont typeface="Wingdings" pitchFamily="2" charset="2"/>
              <a:buChar char="ü"/>
            </a:pPr>
            <a:r>
              <a:rPr lang="en-US" sz="3200">
                <a:solidFill>
                  <a:schemeClr val="tx1"/>
                </a:solidFill>
                <a:latin typeface="Gill Sans MT"/>
              </a:rPr>
              <a:t>Support POSIX semantics</a:t>
            </a:r>
          </a:p>
          <a:p>
            <a:pPr marL="457200" indent="-457200">
              <a:buFont typeface="Wingdings" pitchFamily="2" charset="2"/>
              <a:buChar char="ü"/>
            </a:pPr>
            <a:r>
              <a:rPr lang="en-US" sz="3200">
                <a:solidFill>
                  <a:schemeClr val="tx1"/>
                </a:solidFill>
                <a:latin typeface="Gill Sans MT"/>
              </a:rPr>
              <a:t>Add I/O commands to I/O queue</a:t>
            </a:r>
          </a:p>
          <a:p>
            <a:pPr marL="457200" indent="-457200">
              <a:buFont typeface="Wingdings" pitchFamily="2" charset="2"/>
              <a:buChar char="ü"/>
            </a:pPr>
            <a:r>
              <a:rPr lang="en-US" sz="3200">
                <a:solidFill>
                  <a:schemeClr val="tx1"/>
                </a:solidFill>
                <a:latin typeface="Gill Sans MT"/>
              </a:rPr>
              <a:t>Handle Concurrency control</a:t>
            </a:r>
          </a:p>
        </p:txBody>
      </p:sp>
      <p:sp>
        <p:nvSpPr>
          <p:cNvPr id="9" name="Rectangle 8">
            <a:extLst>
              <a:ext uri="{FF2B5EF4-FFF2-40B4-BE49-F238E27FC236}">
                <a16:creationId xmlns:a16="http://schemas.microsoft.com/office/drawing/2014/main" id="{1D8588C3-D137-0F44-824B-D2F47B3F3F1C}"/>
              </a:ext>
            </a:extLst>
          </p:cNvPr>
          <p:cNvSpPr/>
          <p:nvPr/>
        </p:nvSpPr>
        <p:spPr>
          <a:xfrm>
            <a:off x="5485705" y="2657181"/>
            <a:ext cx="3349869" cy="744178"/>
          </a:xfrm>
          <a:prstGeom prst="rect">
            <a:avLst/>
          </a:prstGeom>
          <a:solidFill>
            <a:schemeClr val="tx2">
              <a:lumMod val="20000"/>
              <a:lumOff val="8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0" name="Rectangle 9">
            <a:extLst>
              <a:ext uri="{FF2B5EF4-FFF2-40B4-BE49-F238E27FC236}">
                <a16:creationId xmlns:a16="http://schemas.microsoft.com/office/drawing/2014/main" id="{E3753916-ADE7-3842-A8C3-D04D403A8F6E}"/>
              </a:ext>
            </a:extLst>
          </p:cNvPr>
          <p:cNvSpPr/>
          <p:nvPr/>
        </p:nvSpPr>
        <p:spPr>
          <a:xfrm>
            <a:off x="5485705" y="8133437"/>
            <a:ext cx="3349862" cy="744178"/>
          </a:xfrm>
          <a:prstGeom prst="rect">
            <a:avLst/>
          </a:prstGeom>
          <a:solidFill>
            <a:schemeClr val="accent4">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Storage</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11" name="Straight Arrow Connector 10">
            <a:extLst>
              <a:ext uri="{FF2B5EF4-FFF2-40B4-BE49-F238E27FC236}">
                <a16:creationId xmlns:a16="http://schemas.microsoft.com/office/drawing/2014/main" id="{803C274A-4738-9E47-B305-4A0AB8D818E1}"/>
              </a:ext>
            </a:extLst>
          </p:cNvPr>
          <p:cNvCxnSpPr>
            <a:cxnSpLocks/>
          </p:cNvCxnSpPr>
          <p:nvPr/>
        </p:nvCxnSpPr>
        <p:spPr>
          <a:xfrm>
            <a:off x="8477094" y="4143764"/>
            <a:ext cx="0" cy="3205075"/>
          </a:xfrm>
          <a:prstGeom prst="straightConnector1">
            <a:avLst/>
          </a:prstGeom>
          <a:ln w="38100">
            <a:solidFill>
              <a:schemeClr val="tx1">
                <a:lumMod val="75000"/>
                <a:lumOff val="2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381F176-5ED7-4C45-8FAB-6B740769B16F}"/>
              </a:ext>
            </a:extLst>
          </p:cNvPr>
          <p:cNvCxnSpPr>
            <a:cxnSpLocks/>
          </p:cNvCxnSpPr>
          <p:nvPr/>
        </p:nvCxnSpPr>
        <p:spPr>
          <a:xfrm>
            <a:off x="8128395" y="4078424"/>
            <a:ext cx="0" cy="3270415"/>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A9F90FF9-F05A-8344-8D67-C8DDA0685748}"/>
              </a:ext>
            </a:extLst>
          </p:cNvPr>
          <p:cNvSpPr/>
          <p:nvPr/>
        </p:nvSpPr>
        <p:spPr>
          <a:xfrm>
            <a:off x="5485705" y="5211749"/>
            <a:ext cx="2215356" cy="1514261"/>
          </a:xfrm>
          <a:prstGeom prst="rect">
            <a:avLst/>
          </a:prstGeom>
          <a:solidFill>
            <a:srgbClr val="FFC000"/>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8" name="Rectangle 17">
            <a:extLst>
              <a:ext uri="{FF2B5EF4-FFF2-40B4-BE49-F238E27FC236}">
                <a16:creationId xmlns:a16="http://schemas.microsoft.com/office/drawing/2014/main" id="{70D64B40-4041-FF4A-82EE-F969C3F1B024}"/>
              </a:ext>
            </a:extLst>
          </p:cNvPr>
          <p:cNvSpPr/>
          <p:nvPr/>
        </p:nvSpPr>
        <p:spPr>
          <a:xfrm>
            <a:off x="5485706" y="3399586"/>
            <a:ext cx="3349861" cy="744178"/>
          </a:xfrm>
          <a:prstGeom prst="rect">
            <a:avLst/>
          </a:prstGeom>
          <a:solidFill>
            <a:schemeClr val="accent3">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err="1">
                <a:ln>
                  <a:noFill/>
                </a:ln>
                <a:solidFill>
                  <a:srgbClr val="000000"/>
                </a:solidFill>
                <a:effectLst/>
                <a:uLnTx/>
                <a:uFillTx/>
                <a:latin typeface="Gill Sans MT" panose="020B0502020104020203"/>
                <a:cs typeface="Helvetica"/>
                <a:sym typeface="Helvetica"/>
              </a:rPr>
              <a:t>LibFS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9" name="Rectangle 18">
            <a:extLst>
              <a:ext uri="{FF2B5EF4-FFF2-40B4-BE49-F238E27FC236}">
                <a16:creationId xmlns:a16="http://schemas.microsoft.com/office/drawing/2014/main" id="{A76C0E52-6277-7947-A6E5-4A783F2D378A}"/>
              </a:ext>
            </a:extLst>
          </p:cNvPr>
          <p:cNvSpPr/>
          <p:nvPr/>
        </p:nvSpPr>
        <p:spPr>
          <a:xfrm>
            <a:off x="5485705" y="7386201"/>
            <a:ext cx="3349862" cy="744178"/>
          </a:xfrm>
          <a:prstGeom prst="rect">
            <a:avLst/>
          </a:prstGeom>
          <a:solidFill>
            <a:schemeClr val="accent6">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20" name="Elbow Connector 19">
            <a:extLst>
              <a:ext uri="{FF2B5EF4-FFF2-40B4-BE49-F238E27FC236}">
                <a16:creationId xmlns:a16="http://schemas.microsoft.com/office/drawing/2014/main" id="{BFC987CE-5572-5449-8B6D-BC623D80B2FE}"/>
              </a:ext>
            </a:extLst>
          </p:cNvPr>
          <p:cNvCxnSpPr>
            <a:cxnSpLocks/>
          </p:cNvCxnSpPr>
          <p:nvPr/>
        </p:nvCxnSpPr>
        <p:spPr>
          <a:xfrm rot="10800000" flipV="1">
            <a:off x="6593383" y="4758110"/>
            <a:ext cx="1535012" cy="430622"/>
          </a:xfrm>
          <a:prstGeom prst="bentConnector2">
            <a:avLst/>
          </a:prstGeom>
          <a:ln w="38100">
            <a:solidFill>
              <a:schemeClr val="accent5">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42" name="Google Shape;47;p8">
            <a:extLst>
              <a:ext uri="{FF2B5EF4-FFF2-40B4-BE49-F238E27FC236}">
                <a16:creationId xmlns:a16="http://schemas.microsoft.com/office/drawing/2014/main" id="{7E0C4B21-9297-0245-BC85-C043C7107F66}"/>
              </a:ext>
            </a:extLst>
          </p:cNvPr>
          <p:cNvSpPr txBox="1"/>
          <p:nvPr/>
        </p:nvSpPr>
        <p:spPr>
          <a:xfrm>
            <a:off x="727399" y="540953"/>
            <a:ext cx="15499391"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a:ea typeface="Gill Sans"/>
                <a:cs typeface="Gill Sans"/>
                <a:sym typeface="Gill Sans"/>
              </a:rPr>
              <a:t>CrossFS Components</a:t>
            </a:r>
            <a:endParaRPr lang="en-US" sz="6000" b="0" i="0" u="none" strike="noStrike" cap="none">
              <a:solidFill>
                <a:srgbClr val="000000"/>
              </a:solidFill>
              <a:latin typeface="Gill Sans MT"/>
              <a:ea typeface="Gill Sans"/>
              <a:cs typeface="Gill Sans"/>
              <a:sym typeface="Gill Sans"/>
            </a:endParaRPr>
          </a:p>
        </p:txBody>
      </p:sp>
      <p:sp>
        <p:nvSpPr>
          <p:cNvPr id="43" name="TextBox 42">
            <a:extLst>
              <a:ext uri="{FF2B5EF4-FFF2-40B4-BE49-F238E27FC236}">
                <a16:creationId xmlns:a16="http://schemas.microsoft.com/office/drawing/2014/main" id="{EF12547C-9BA6-B848-A09D-3F41459A7824}"/>
              </a:ext>
            </a:extLst>
          </p:cNvPr>
          <p:cNvSpPr txBox="1"/>
          <p:nvPr/>
        </p:nvSpPr>
        <p:spPr>
          <a:xfrm>
            <a:off x="9684140" y="6815512"/>
            <a:ext cx="6186517" cy="2062103"/>
          </a:xfrm>
          <a:prstGeom prst="rect">
            <a:avLst/>
          </a:prstGeom>
          <a:noFill/>
          <a:ln>
            <a:solidFill>
              <a:schemeClr val="tx1"/>
            </a:solidFill>
          </a:ln>
        </p:spPr>
        <p:txBody>
          <a:bodyPr wrap="square" rtlCol="0" anchor="t">
            <a:spAutoFit/>
          </a:bodyPr>
          <a:lstStyle/>
          <a:p>
            <a:pPr marL="457200" indent="-457200">
              <a:buFont typeface="Wingdings" pitchFamily="2" charset="2"/>
              <a:buChar char="ü"/>
            </a:pPr>
            <a:r>
              <a:rPr lang="en-US" sz="3200">
                <a:solidFill>
                  <a:schemeClr val="tx1"/>
                </a:solidFill>
                <a:latin typeface="Gill Sans MT"/>
              </a:rPr>
              <a:t>Handle I/O request scheduling</a:t>
            </a:r>
          </a:p>
          <a:p>
            <a:pPr marL="457200" indent="-457200">
              <a:buFont typeface="Wingdings" pitchFamily="2" charset="2"/>
              <a:buChar char="ü"/>
            </a:pPr>
            <a:r>
              <a:rPr lang="en-US" sz="3200">
                <a:solidFill>
                  <a:schemeClr val="tx1"/>
                </a:solidFill>
                <a:latin typeface="Gill Sans MT"/>
              </a:rPr>
              <a:t>Manage Data and metadata</a:t>
            </a:r>
          </a:p>
          <a:p>
            <a:pPr marL="457200" indent="-457200">
              <a:buFont typeface="Wingdings" pitchFamily="2" charset="2"/>
              <a:buChar char="ü"/>
            </a:pPr>
            <a:r>
              <a:rPr lang="en-US" sz="3200">
                <a:solidFill>
                  <a:schemeClr val="tx1"/>
                </a:solidFill>
                <a:latin typeface="Gill Sans MT"/>
              </a:rPr>
              <a:t>Support Journaling</a:t>
            </a:r>
          </a:p>
          <a:p>
            <a:pPr marL="457200" indent="-457200">
              <a:buFont typeface="Wingdings" pitchFamily="2" charset="2"/>
              <a:buChar char="ü"/>
            </a:pPr>
            <a:r>
              <a:rPr lang="en-US" sz="3200">
                <a:solidFill>
                  <a:schemeClr val="tx1"/>
                </a:solidFill>
                <a:latin typeface="Gill Sans MT"/>
              </a:rPr>
              <a:t>Perform Permission checks</a:t>
            </a:r>
          </a:p>
        </p:txBody>
      </p:sp>
      <p:sp>
        <p:nvSpPr>
          <p:cNvPr id="44" name="TextBox 43">
            <a:extLst>
              <a:ext uri="{FF2B5EF4-FFF2-40B4-BE49-F238E27FC236}">
                <a16:creationId xmlns:a16="http://schemas.microsoft.com/office/drawing/2014/main" id="{BB9718AD-9145-8243-AC84-C6DEEC6353F4}"/>
              </a:ext>
            </a:extLst>
          </p:cNvPr>
          <p:cNvSpPr txBox="1"/>
          <p:nvPr/>
        </p:nvSpPr>
        <p:spPr>
          <a:xfrm>
            <a:off x="9684134" y="4862960"/>
            <a:ext cx="6186523" cy="1077218"/>
          </a:xfrm>
          <a:prstGeom prst="rect">
            <a:avLst/>
          </a:prstGeom>
          <a:noFill/>
          <a:ln>
            <a:solidFill>
              <a:schemeClr val="tx1"/>
            </a:solidFill>
          </a:ln>
        </p:spPr>
        <p:txBody>
          <a:bodyPr wrap="square" rtlCol="0" anchor="t">
            <a:spAutoFit/>
          </a:bodyPr>
          <a:lstStyle/>
          <a:p>
            <a:pPr marL="457200" indent="-457200">
              <a:buFont typeface="Wingdings" pitchFamily="2" charset="2"/>
              <a:buChar char="ü"/>
            </a:pPr>
            <a:r>
              <a:rPr lang="en-US" sz="3200">
                <a:solidFill>
                  <a:schemeClr val="tx1"/>
                </a:solidFill>
                <a:latin typeface="Gill Sans MT"/>
              </a:rPr>
              <a:t>Handle FS mount and setup</a:t>
            </a:r>
          </a:p>
          <a:p>
            <a:pPr marL="457200" indent="-457200">
              <a:buFont typeface="Wingdings" pitchFamily="2" charset="2"/>
              <a:buChar char="ü"/>
            </a:pPr>
            <a:r>
              <a:rPr lang="en-US" sz="3200">
                <a:solidFill>
                  <a:schemeClr val="tx1"/>
                </a:solidFill>
                <a:latin typeface="Gill Sans MT"/>
              </a:rPr>
              <a:t>Help with security</a:t>
            </a:r>
          </a:p>
        </p:txBody>
      </p:sp>
      <p:grpSp>
        <p:nvGrpSpPr>
          <p:cNvPr id="48" name="Group 47">
            <a:extLst>
              <a:ext uri="{FF2B5EF4-FFF2-40B4-BE49-F238E27FC236}">
                <a16:creationId xmlns:a16="http://schemas.microsoft.com/office/drawing/2014/main" id="{6F4F9F8F-069D-5843-B384-C04BDF57036C}"/>
              </a:ext>
            </a:extLst>
          </p:cNvPr>
          <p:cNvGrpSpPr/>
          <p:nvPr/>
        </p:nvGrpSpPr>
        <p:grpSpPr>
          <a:xfrm>
            <a:off x="2953271" y="9521623"/>
            <a:ext cx="4207365" cy="584775"/>
            <a:chOff x="10676575" y="2757604"/>
            <a:chExt cx="4207365" cy="584775"/>
          </a:xfrm>
        </p:grpSpPr>
        <p:sp>
          <p:nvSpPr>
            <p:cNvPr id="49" name="TextBox 48">
              <a:extLst>
                <a:ext uri="{FF2B5EF4-FFF2-40B4-BE49-F238E27FC236}">
                  <a16:creationId xmlns:a16="http://schemas.microsoft.com/office/drawing/2014/main" id="{72CF5A77-6BCD-F548-BEB0-0637D06587DF}"/>
                </a:ext>
              </a:extLst>
            </p:cNvPr>
            <p:cNvSpPr txBox="1"/>
            <p:nvPr/>
          </p:nvSpPr>
          <p:spPr>
            <a:xfrm>
              <a:off x="11949375" y="2757604"/>
              <a:ext cx="2934565" cy="584775"/>
            </a:xfrm>
            <a:prstGeom prst="rect">
              <a:avLst/>
            </a:prstGeom>
            <a:noFill/>
          </p:spPr>
          <p:txBody>
            <a:bodyPr wrap="square" rtlCol="0">
              <a:spAutoFit/>
            </a:bodyPr>
            <a:lstStyle/>
            <a:p>
              <a:r>
                <a:rPr lang="en-US" sz="3200">
                  <a:latin typeface="Gill Sans MT" panose="020B0502020104020203" pitchFamily="34" charset="77"/>
                </a:rPr>
                <a:t>: data-plane ops</a:t>
              </a:r>
            </a:p>
          </p:txBody>
        </p:sp>
        <p:cxnSp>
          <p:nvCxnSpPr>
            <p:cNvPr id="50" name="Straight Arrow Connector 49">
              <a:extLst>
                <a:ext uri="{FF2B5EF4-FFF2-40B4-BE49-F238E27FC236}">
                  <a16:creationId xmlns:a16="http://schemas.microsoft.com/office/drawing/2014/main" id="{1D6D6D1C-EDDD-6D4A-AE08-A138CF6D250B}"/>
                </a:ext>
              </a:extLst>
            </p:cNvPr>
            <p:cNvCxnSpPr>
              <a:cxnSpLocks/>
            </p:cNvCxnSpPr>
            <p:nvPr/>
          </p:nvCxnSpPr>
          <p:spPr>
            <a:xfrm>
              <a:off x="10676575" y="3097388"/>
              <a:ext cx="1272800" cy="0"/>
            </a:xfrm>
            <a:prstGeom prst="straightConnector1">
              <a:avLst/>
            </a:prstGeom>
            <a:ln w="38100">
              <a:solidFill>
                <a:schemeClr val="tx1">
                  <a:lumMod val="75000"/>
                  <a:lumOff val="2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7E491B4F-89D2-3346-8B3F-74CD95DA9B73}"/>
              </a:ext>
            </a:extLst>
          </p:cNvPr>
          <p:cNvGrpSpPr/>
          <p:nvPr/>
        </p:nvGrpSpPr>
        <p:grpSpPr>
          <a:xfrm>
            <a:off x="8835567" y="9460562"/>
            <a:ext cx="4596843" cy="584774"/>
            <a:chOff x="10702393" y="3365776"/>
            <a:chExt cx="4596843" cy="584774"/>
          </a:xfrm>
        </p:grpSpPr>
        <p:sp>
          <p:nvSpPr>
            <p:cNvPr id="52" name="TextBox 51">
              <a:extLst>
                <a:ext uri="{FF2B5EF4-FFF2-40B4-BE49-F238E27FC236}">
                  <a16:creationId xmlns:a16="http://schemas.microsoft.com/office/drawing/2014/main" id="{48991B9D-44B2-6740-9517-53786AE2CB13}"/>
                </a:ext>
              </a:extLst>
            </p:cNvPr>
            <p:cNvSpPr txBox="1"/>
            <p:nvPr/>
          </p:nvSpPr>
          <p:spPr>
            <a:xfrm>
              <a:off x="11949375" y="3365776"/>
              <a:ext cx="3349861" cy="584774"/>
            </a:xfrm>
            <a:prstGeom prst="rect">
              <a:avLst/>
            </a:prstGeom>
            <a:noFill/>
          </p:spPr>
          <p:txBody>
            <a:bodyPr wrap="square" rtlCol="0">
              <a:spAutoFit/>
            </a:bodyPr>
            <a:lstStyle/>
            <a:p>
              <a:r>
                <a:rPr lang="en-US" sz="3200">
                  <a:latin typeface="Gill Sans MT" panose="020B0502020104020203" pitchFamily="34" charset="77"/>
                </a:rPr>
                <a:t>: control-plane ops</a:t>
              </a:r>
            </a:p>
          </p:txBody>
        </p:sp>
        <p:cxnSp>
          <p:nvCxnSpPr>
            <p:cNvPr id="53" name="Straight Arrow Connector 52">
              <a:extLst>
                <a:ext uri="{FF2B5EF4-FFF2-40B4-BE49-F238E27FC236}">
                  <a16:creationId xmlns:a16="http://schemas.microsoft.com/office/drawing/2014/main" id="{00E22A4A-7152-CA4E-9DE1-7511E98C3FA5}"/>
                </a:ext>
              </a:extLst>
            </p:cNvPr>
            <p:cNvCxnSpPr>
              <a:cxnSpLocks/>
            </p:cNvCxnSpPr>
            <p:nvPr/>
          </p:nvCxnSpPr>
          <p:spPr>
            <a:xfrm>
              <a:off x="10702393" y="3726801"/>
              <a:ext cx="1221164" cy="0"/>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4" name="Group 3">
            <a:extLst>
              <a:ext uri="{FF2B5EF4-FFF2-40B4-BE49-F238E27FC236}">
                <a16:creationId xmlns:a16="http://schemas.microsoft.com/office/drawing/2014/main" id="{2B2603B4-D6AA-2444-A311-2321AA9BF7D4}"/>
              </a:ext>
            </a:extLst>
          </p:cNvPr>
          <p:cNvGrpSpPr/>
          <p:nvPr/>
        </p:nvGrpSpPr>
        <p:grpSpPr>
          <a:xfrm>
            <a:off x="1158217" y="5011763"/>
            <a:ext cx="3012285" cy="1777535"/>
            <a:chOff x="1148139" y="5579720"/>
            <a:chExt cx="3012285" cy="1777535"/>
          </a:xfrm>
        </p:grpSpPr>
        <p:pic>
          <p:nvPicPr>
            <p:cNvPr id="39" name="Picture 38">
              <a:extLst>
                <a:ext uri="{FF2B5EF4-FFF2-40B4-BE49-F238E27FC236}">
                  <a16:creationId xmlns:a16="http://schemas.microsoft.com/office/drawing/2014/main" id="{4B3685B1-F866-3346-BD71-3C3CB32BD014}"/>
                </a:ext>
              </a:extLst>
            </p:cNvPr>
            <p:cNvPicPr>
              <a:picLocks noChangeAspect="1"/>
            </p:cNvPicPr>
            <p:nvPr/>
          </p:nvPicPr>
          <p:blipFill>
            <a:blip r:embed="rId3"/>
            <a:stretch>
              <a:fillRect/>
            </a:stretch>
          </p:blipFill>
          <p:spPr>
            <a:xfrm>
              <a:off x="1148139" y="5584508"/>
              <a:ext cx="496939" cy="1268503"/>
            </a:xfrm>
            <a:prstGeom prst="rect">
              <a:avLst/>
            </a:prstGeom>
          </p:spPr>
        </p:pic>
        <p:pic>
          <p:nvPicPr>
            <p:cNvPr id="46" name="Picture 45">
              <a:extLst>
                <a:ext uri="{FF2B5EF4-FFF2-40B4-BE49-F238E27FC236}">
                  <a16:creationId xmlns:a16="http://schemas.microsoft.com/office/drawing/2014/main" id="{5F641CDC-3EBA-A74F-A941-646DF8E42C7D}"/>
                </a:ext>
              </a:extLst>
            </p:cNvPr>
            <p:cNvPicPr>
              <a:picLocks noChangeAspect="1"/>
            </p:cNvPicPr>
            <p:nvPr/>
          </p:nvPicPr>
          <p:blipFill>
            <a:blip r:embed="rId3"/>
            <a:stretch>
              <a:fillRect/>
            </a:stretch>
          </p:blipFill>
          <p:spPr>
            <a:xfrm>
              <a:off x="1984841" y="5579720"/>
              <a:ext cx="496939" cy="1268503"/>
            </a:xfrm>
            <a:prstGeom prst="rect">
              <a:avLst/>
            </a:prstGeom>
          </p:spPr>
        </p:pic>
        <p:pic>
          <p:nvPicPr>
            <p:cNvPr id="47" name="Picture 46">
              <a:extLst>
                <a:ext uri="{FF2B5EF4-FFF2-40B4-BE49-F238E27FC236}">
                  <a16:creationId xmlns:a16="http://schemas.microsoft.com/office/drawing/2014/main" id="{71D957F8-F05E-5640-A133-027BF0964254}"/>
                </a:ext>
              </a:extLst>
            </p:cNvPr>
            <p:cNvPicPr>
              <a:picLocks noChangeAspect="1"/>
            </p:cNvPicPr>
            <p:nvPr/>
          </p:nvPicPr>
          <p:blipFill>
            <a:blip r:embed="rId3"/>
            <a:stretch>
              <a:fillRect/>
            </a:stretch>
          </p:blipFill>
          <p:spPr>
            <a:xfrm>
              <a:off x="2821543" y="5579720"/>
              <a:ext cx="496939" cy="1268503"/>
            </a:xfrm>
            <a:prstGeom prst="rect">
              <a:avLst/>
            </a:prstGeom>
          </p:spPr>
        </p:pic>
        <p:pic>
          <p:nvPicPr>
            <p:cNvPr id="54" name="Picture 53">
              <a:extLst>
                <a:ext uri="{FF2B5EF4-FFF2-40B4-BE49-F238E27FC236}">
                  <a16:creationId xmlns:a16="http://schemas.microsoft.com/office/drawing/2014/main" id="{AECEE0CF-9424-4548-B337-C3F4DDF75F00}"/>
                </a:ext>
              </a:extLst>
            </p:cNvPr>
            <p:cNvPicPr>
              <a:picLocks noChangeAspect="1"/>
            </p:cNvPicPr>
            <p:nvPr/>
          </p:nvPicPr>
          <p:blipFill>
            <a:blip r:embed="rId3"/>
            <a:stretch>
              <a:fillRect/>
            </a:stretch>
          </p:blipFill>
          <p:spPr>
            <a:xfrm>
              <a:off x="3663485" y="5579720"/>
              <a:ext cx="496939" cy="1268503"/>
            </a:xfrm>
            <a:prstGeom prst="rect">
              <a:avLst/>
            </a:prstGeom>
          </p:spPr>
        </p:pic>
        <p:sp>
          <p:nvSpPr>
            <p:cNvPr id="56" name="TextBox 55">
              <a:extLst>
                <a:ext uri="{FF2B5EF4-FFF2-40B4-BE49-F238E27FC236}">
                  <a16:creationId xmlns:a16="http://schemas.microsoft.com/office/drawing/2014/main" id="{734B8862-603B-BD46-A8BD-466BC3F2249E}"/>
                </a:ext>
              </a:extLst>
            </p:cNvPr>
            <p:cNvSpPr txBox="1"/>
            <p:nvPr/>
          </p:nvSpPr>
          <p:spPr>
            <a:xfrm>
              <a:off x="1786825" y="6834035"/>
              <a:ext cx="1774587" cy="523220"/>
            </a:xfrm>
            <a:prstGeom prst="rect">
              <a:avLst/>
            </a:prstGeom>
            <a:noFill/>
          </p:spPr>
          <p:txBody>
            <a:bodyPr wrap="square" rtlCol="0">
              <a:spAutoFit/>
            </a:bodyPr>
            <a:lstStyle/>
            <a:p>
              <a:r>
                <a:rPr lang="en-US" sz="2800">
                  <a:latin typeface="Gill Sans MT" panose="020B0502020104020203" pitchFamily="34" charset="77"/>
                </a:rPr>
                <a:t>I/O queues</a:t>
              </a:r>
            </a:p>
          </p:txBody>
        </p:sp>
      </p:grpSp>
      <p:cxnSp>
        <p:nvCxnSpPr>
          <p:cNvPr id="58" name="Straight Arrow Connector 57">
            <a:extLst>
              <a:ext uri="{FF2B5EF4-FFF2-40B4-BE49-F238E27FC236}">
                <a16:creationId xmlns:a16="http://schemas.microsoft.com/office/drawing/2014/main" id="{D344A33E-3438-404B-A8A4-A904583D9172}"/>
              </a:ext>
            </a:extLst>
          </p:cNvPr>
          <p:cNvCxnSpPr>
            <a:cxnSpLocks/>
          </p:cNvCxnSpPr>
          <p:nvPr/>
        </p:nvCxnSpPr>
        <p:spPr>
          <a:xfrm>
            <a:off x="2684196" y="4161056"/>
            <a:ext cx="0" cy="732192"/>
          </a:xfrm>
          <a:prstGeom prst="straightConnector1">
            <a:avLst/>
          </a:prstGeom>
          <a:ln w="31750">
            <a:solidFill>
              <a:schemeClr val="tx2">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65480EDD-2A41-3C4F-90A6-896D453D83FF}"/>
              </a:ext>
            </a:extLst>
          </p:cNvPr>
          <p:cNvCxnSpPr>
            <a:cxnSpLocks/>
          </p:cNvCxnSpPr>
          <p:nvPr/>
        </p:nvCxnSpPr>
        <p:spPr>
          <a:xfrm>
            <a:off x="2764030" y="6789298"/>
            <a:ext cx="2" cy="539625"/>
          </a:xfrm>
          <a:prstGeom prst="straightConnector1">
            <a:avLst/>
          </a:prstGeom>
          <a:ln w="31750">
            <a:solidFill>
              <a:schemeClr val="tx2">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65B07495-207F-B449-B564-2BF5224E135B}"/>
              </a:ext>
            </a:extLst>
          </p:cNvPr>
          <p:cNvGrpSpPr/>
          <p:nvPr/>
        </p:nvGrpSpPr>
        <p:grpSpPr>
          <a:xfrm>
            <a:off x="877060" y="2505936"/>
            <a:ext cx="3614272" cy="1669012"/>
            <a:chOff x="415525" y="3184590"/>
            <a:chExt cx="3614272" cy="1669012"/>
          </a:xfrm>
        </p:grpSpPr>
        <p:pic>
          <p:nvPicPr>
            <p:cNvPr id="28" name="Picture 27">
              <a:extLst>
                <a:ext uri="{FF2B5EF4-FFF2-40B4-BE49-F238E27FC236}">
                  <a16:creationId xmlns:a16="http://schemas.microsoft.com/office/drawing/2014/main" id="{03B649C4-0B10-B249-A0C4-7E550CC910B0}"/>
                </a:ext>
              </a:extLst>
            </p:cNvPr>
            <p:cNvPicPr>
              <a:picLocks noChangeAspect="1"/>
            </p:cNvPicPr>
            <p:nvPr/>
          </p:nvPicPr>
          <p:blipFill>
            <a:blip r:embed="rId4"/>
            <a:stretch>
              <a:fillRect/>
            </a:stretch>
          </p:blipFill>
          <p:spPr>
            <a:xfrm>
              <a:off x="2126725" y="3184590"/>
              <a:ext cx="1039660" cy="1039660"/>
            </a:xfrm>
            <a:prstGeom prst="rect">
              <a:avLst/>
            </a:prstGeom>
          </p:spPr>
        </p:pic>
        <p:sp>
          <p:nvSpPr>
            <p:cNvPr id="32" name="TextBox 31">
              <a:extLst>
                <a:ext uri="{FF2B5EF4-FFF2-40B4-BE49-F238E27FC236}">
                  <a16:creationId xmlns:a16="http://schemas.microsoft.com/office/drawing/2014/main" id="{A36A4AC3-32D2-2841-852F-70A35246A8B0}"/>
                </a:ext>
              </a:extLst>
            </p:cNvPr>
            <p:cNvSpPr txBox="1"/>
            <p:nvPr/>
          </p:nvSpPr>
          <p:spPr>
            <a:xfrm>
              <a:off x="1324852" y="4330382"/>
              <a:ext cx="1841533" cy="523220"/>
            </a:xfrm>
            <a:prstGeom prst="rect">
              <a:avLst/>
            </a:prstGeom>
            <a:noFill/>
          </p:spPr>
          <p:txBody>
            <a:bodyPr wrap="square" rtlCol="0">
              <a:spAutoFit/>
            </a:bodyPr>
            <a:lstStyle/>
            <a:p>
              <a:r>
                <a:rPr lang="en-US" sz="2800">
                  <a:latin typeface="Gill Sans MT" panose="020B0502020104020203" pitchFamily="34" charset="77"/>
                </a:rPr>
                <a:t>Host CPUs</a:t>
              </a:r>
            </a:p>
          </p:txBody>
        </p:sp>
        <p:pic>
          <p:nvPicPr>
            <p:cNvPr id="36" name="Picture 35">
              <a:extLst>
                <a:ext uri="{FF2B5EF4-FFF2-40B4-BE49-F238E27FC236}">
                  <a16:creationId xmlns:a16="http://schemas.microsoft.com/office/drawing/2014/main" id="{D8562C16-D314-2E4D-A2FB-0CD380CC4E02}"/>
                </a:ext>
              </a:extLst>
            </p:cNvPr>
            <p:cNvPicPr>
              <a:picLocks noChangeAspect="1"/>
            </p:cNvPicPr>
            <p:nvPr/>
          </p:nvPicPr>
          <p:blipFill>
            <a:blip r:embed="rId4"/>
            <a:stretch>
              <a:fillRect/>
            </a:stretch>
          </p:blipFill>
          <p:spPr>
            <a:xfrm>
              <a:off x="1263313" y="3206334"/>
              <a:ext cx="1014973" cy="1014973"/>
            </a:xfrm>
            <a:prstGeom prst="rect">
              <a:avLst/>
            </a:prstGeom>
          </p:spPr>
        </p:pic>
        <p:pic>
          <p:nvPicPr>
            <p:cNvPr id="38" name="Picture 37">
              <a:extLst>
                <a:ext uri="{FF2B5EF4-FFF2-40B4-BE49-F238E27FC236}">
                  <a16:creationId xmlns:a16="http://schemas.microsoft.com/office/drawing/2014/main" id="{DABAE7FE-8835-D844-95DC-694A3D1CA2AD}"/>
                </a:ext>
              </a:extLst>
            </p:cNvPr>
            <p:cNvPicPr>
              <a:picLocks noChangeAspect="1"/>
            </p:cNvPicPr>
            <p:nvPr/>
          </p:nvPicPr>
          <p:blipFill>
            <a:blip r:embed="rId4"/>
            <a:stretch>
              <a:fillRect/>
            </a:stretch>
          </p:blipFill>
          <p:spPr>
            <a:xfrm>
              <a:off x="3014824" y="3196933"/>
              <a:ext cx="1014973" cy="1014973"/>
            </a:xfrm>
            <a:prstGeom prst="rect">
              <a:avLst/>
            </a:prstGeom>
          </p:spPr>
        </p:pic>
        <p:pic>
          <p:nvPicPr>
            <p:cNvPr id="40" name="Picture 39">
              <a:extLst>
                <a:ext uri="{FF2B5EF4-FFF2-40B4-BE49-F238E27FC236}">
                  <a16:creationId xmlns:a16="http://schemas.microsoft.com/office/drawing/2014/main" id="{3815D60D-CE76-304C-B6D3-630B42C5C858}"/>
                </a:ext>
              </a:extLst>
            </p:cNvPr>
            <p:cNvPicPr>
              <a:picLocks noChangeAspect="1"/>
            </p:cNvPicPr>
            <p:nvPr/>
          </p:nvPicPr>
          <p:blipFill>
            <a:blip r:embed="rId4"/>
            <a:stretch>
              <a:fillRect/>
            </a:stretch>
          </p:blipFill>
          <p:spPr>
            <a:xfrm>
              <a:off x="415525" y="3206334"/>
              <a:ext cx="1014973" cy="1014973"/>
            </a:xfrm>
            <a:prstGeom prst="rect">
              <a:avLst/>
            </a:prstGeom>
          </p:spPr>
        </p:pic>
      </p:grpSp>
      <p:grpSp>
        <p:nvGrpSpPr>
          <p:cNvPr id="8" name="Group 7">
            <a:extLst>
              <a:ext uri="{FF2B5EF4-FFF2-40B4-BE49-F238E27FC236}">
                <a16:creationId xmlns:a16="http://schemas.microsoft.com/office/drawing/2014/main" id="{7728F2A2-74A3-0A48-B4E1-FFA8B7E12132}"/>
              </a:ext>
            </a:extLst>
          </p:cNvPr>
          <p:cNvGrpSpPr/>
          <p:nvPr/>
        </p:nvGrpSpPr>
        <p:grpSpPr>
          <a:xfrm>
            <a:off x="1746127" y="7334897"/>
            <a:ext cx="2170988" cy="1467020"/>
            <a:chOff x="1665516" y="7842216"/>
            <a:chExt cx="2170988" cy="1467020"/>
          </a:xfrm>
        </p:grpSpPr>
        <p:grpSp>
          <p:nvGrpSpPr>
            <p:cNvPr id="3" name="Group 2">
              <a:extLst>
                <a:ext uri="{FF2B5EF4-FFF2-40B4-BE49-F238E27FC236}">
                  <a16:creationId xmlns:a16="http://schemas.microsoft.com/office/drawing/2014/main" id="{A1B38502-54E6-1440-B3C4-949B7618C12E}"/>
                </a:ext>
              </a:extLst>
            </p:cNvPr>
            <p:cNvGrpSpPr/>
            <p:nvPr/>
          </p:nvGrpSpPr>
          <p:grpSpPr>
            <a:xfrm>
              <a:off x="1665516" y="7842216"/>
              <a:ext cx="2170988" cy="1467020"/>
              <a:chOff x="1665517" y="7723077"/>
              <a:chExt cx="2170988" cy="1467020"/>
            </a:xfrm>
          </p:grpSpPr>
          <p:pic>
            <p:nvPicPr>
              <p:cNvPr id="33" name="Picture 32">
                <a:extLst>
                  <a:ext uri="{FF2B5EF4-FFF2-40B4-BE49-F238E27FC236}">
                    <a16:creationId xmlns:a16="http://schemas.microsoft.com/office/drawing/2014/main" id="{C1F0251C-962F-914A-8717-118E9D9CE60B}"/>
                  </a:ext>
                </a:extLst>
              </p:cNvPr>
              <p:cNvPicPr>
                <a:picLocks noChangeAspect="1"/>
              </p:cNvPicPr>
              <p:nvPr/>
            </p:nvPicPr>
            <p:blipFill>
              <a:blip r:embed="rId4"/>
              <a:stretch>
                <a:fillRect/>
              </a:stretch>
            </p:blipFill>
            <p:spPr>
              <a:xfrm>
                <a:off x="2734962" y="7723077"/>
                <a:ext cx="840857" cy="840857"/>
              </a:xfrm>
              <a:prstGeom prst="rect">
                <a:avLst/>
              </a:prstGeom>
            </p:spPr>
          </p:pic>
          <p:sp>
            <p:nvSpPr>
              <p:cNvPr id="34" name="TextBox 33">
                <a:extLst>
                  <a:ext uri="{FF2B5EF4-FFF2-40B4-BE49-F238E27FC236}">
                    <a16:creationId xmlns:a16="http://schemas.microsoft.com/office/drawing/2014/main" id="{581D3556-1268-F641-BF29-0ECE8C2EFA1E}"/>
                  </a:ext>
                </a:extLst>
              </p:cNvPr>
              <p:cNvSpPr txBox="1"/>
              <p:nvPr/>
            </p:nvSpPr>
            <p:spPr>
              <a:xfrm>
                <a:off x="1665517" y="8666877"/>
                <a:ext cx="2170988" cy="523220"/>
              </a:xfrm>
              <a:prstGeom prst="rect">
                <a:avLst/>
              </a:prstGeom>
              <a:noFill/>
            </p:spPr>
            <p:txBody>
              <a:bodyPr wrap="square" rtlCol="0">
                <a:spAutoFit/>
              </a:bodyPr>
              <a:lstStyle/>
              <a:p>
                <a:r>
                  <a:rPr lang="en-US" sz="2800">
                    <a:latin typeface="Gill Sans MT" panose="020B0502020104020203" pitchFamily="34" charset="77"/>
                  </a:rPr>
                  <a:t>Device CPUs</a:t>
                </a:r>
              </a:p>
            </p:txBody>
          </p:sp>
        </p:grpSp>
        <p:pic>
          <p:nvPicPr>
            <p:cNvPr id="45" name="Picture 44">
              <a:extLst>
                <a:ext uri="{FF2B5EF4-FFF2-40B4-BE49-F238E27FC236}">
                  <a16:creationId xmlns:a16="http://schemas.microsoft.com/office/drawing/2014/main" id="{378AA138-3B6C-7849-9CBC-3D5E3CD073D0}"/>
                </a:ext>
              </a:extLst>
            </p:cNvPr>
            <p:cNvPicPr>
              <a:picLocks noChangeAspect="1"/>
            </p:cNvPicPr>
            <p:nvPr/>
          </p:nvPicPr>
          <p:blipFill>
            <a:blip r:embed="rId4"/>
            <a:stretch>
              <a:fillRect/>
            </a:stretch>
          </p:blipFill>
          <p:spPr>
            <a:xfrm>
              <a:off x="1790975" y="7842226"/>
              <a:ext cx="840847" cy="840847"/>
            </a:xfrm>
            <a:prstGeom prst="rect">
              <a:avLst/>
            </a:prstGeom>
          </p:spPr>
        </p:pic>
      </p:grpSp>
    </p:spTree>
    <p:extLst>
      <p:ext uri="{BB962C8B-B14F-4D97-AF65-F5344CB8AC3E}">
        <p14:creationId xmlns:p14="http://schemas.microsoft.com/office/powerpoint/2010/main" val="1375144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animBg="1"/>
      <p:bldP spid="18" grpId="0" animBg="1"/>
      <p:bldP spid="19" grpId="0" animBg="1"/>
      <p:bldP spid="43" grpId="0" animBg="1"/>
      <p:bldP spid="4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solidFill>
                  <a:schemeClr val="tx1"/>
                </a:solidFill>
              </a:rPr>
              <a:t>14</a:t>
            </a:fld>
            <a:endParaRPr>
              <a:solidFill>
                <a:schemeClr val="tx1"/>
              </a:solidFill>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9" y="2073649"/>
            <a:ext cx="14270182" cy="1316579"/>
          </a:xfrm>
          <a:prstGeom prst="rect">
            <a:avLst/>
          </a:prstGeom>
          <a:noFill/>
        </p:spPr>
        <p:txBody>
          <a:bodyPr wrap="square" rtlCol="0" anchor="t">
            <a:spAutoFit/>
          </a:bodyPr>
          <a:lstStyle/>
          <a:p>
            <a:pPr marL="571500" indent="-571500">
              <a:buFont typeface="Arial" panose="020B0604020202020204" pitchFamily="34" charset="0"/>
              <a:buChar char="•"/>
            </a:pPr>
            <a:r>
              <a:rPr lang="en-US" sz="4000">
                <a:solidFill>
                  <a:schemeClr val="tx1"/>
                </a:solidFill>
                <a:latin typeface="Gill Sans MT"/>
              </a:rPr>
              <a:t>Inode-level rw-lock is the bottleneck</a:t>
            </a:r>
            <a:endParaRPr lang="en-US" sz="3600">
              <a:solidFill>
                <a:schemeClr val="tx1"/>
              </a:solidFill>
              <a:latin typeface="Gill Sans MT"/>
            </a:endParaRPr>
          </a:p>
          <a:p>
            <a:pPr marL="731520">
              <a:lnSpc>
                <a:spcPct val="120000"/>
              </a:lnSpc>
            </a:pPr>
            <a:r>
              <a:rPr lang="en-US" sz="3600">
                <a:solidFill>
                  <a:schemeClr val="tx1"/>
                </a:solidFill>
                <a:latin typeface="Gill Sans MT"/>
              </a:rPr>
              <a:t>- Even non-overlapping reads and writes are serialized</a:t>
            </a:r>
          </a:p>
        </p:txBody>
      </p:sp>
      <p:sp>
        <p:nvSpPr>
          <p:cNvPr id="7" name="TextBox 6">
            <a:extLst>
              <a:ext uri="{FF2B5EF4-FFF2-40B4-BE49-F238E27FC236}">
                <a16:creationId xmlns:a16="http://schemas.microsoft.com/office/drawing/2014/main" id="{3CB17E5A-0A0D-9D4D-8CDE-CF2CB305FAB6}"/>
              </a:ext>
            </a:extLst>
          </p:cNvPr>
          <p:cNvSpPr txBox="1"/>
          <p:nvPr/>
        </p:nvSpPr>
        <p:spPr>
          <a:xfrm>
            <a:off x="727399" y="8006384"/>
            <a:ext cx="14270182" cy="1981376"/>
          </a:xfrm>
          <a:prstGeom prst="rect">
            <a:avLst/>
          </a:prstGeom>
          <a:noFill/>
        </p:spPr>
        <p:txBody>
          <a:bodyPr wrap="square" rtlCol="0" anchor="t">
            <a:spAutoFit/>
          </a:bodyPr>
          <a:lstStyle/>
          <a:p>
            <a:pPr marL="571500" indent="-571500">
              <a:buFont typeface="Arial" panose="020B0604020202020204" pitchFamily="34" charset="0"/>
              <a:buChar char="•"/>
            </a:pPr>
            <a:r>
              <a:rPr lang="en-US" sz="4000">
                <a:solidFill>
                  <a:schemeClr val="tx1"/>
                </a:solidFill>
                <a:latin typeface="Gill Sans MT"/>
              </a:rPr>
              <a:t>File descriptor is a natural concurrency abstraction</a:t>
            </a:r>
            <a:endParaRPr lang="en-US" sz="3600">
              <a:solidFill>
                <a:schemeClr val="tx1"/>
              </a:solidFill>
              <a:latin typeface="Gill Sans MT"/>
            </a:endParaRPr>
          </a:p>
          <a:p>
            <a:pPr marL="1303020" indent="-571500">
              <a:lnSpc>
                <a:spcPct val="120000"/>
              </a:lnSpc>
              <a:buFontTx/>
              <a:buChar char="-"/>
            </a:pPr>
            <a:r>
              <a:rPr lang="en-US" sz="3600">
                <a:solidFill>
                  <a:schemeClr val="tx1"/>
                </a:solidFill>
                <a:latin typeface="Gill Sans MT"/>
              </a:rPr>
              <a:t>Independent file descriptors for a shared file</a:t>
            </a:r>
          </a:p>
          <a:p>
            <a:pPr marL="1303020" indent="-571500">
              <a:lnSpc>
                <a:spcPct val="120000"/>
              </a:lnSpc>
              <a:buFontTx/>
              <a:buChar char="-"/>
            </a:pPr>
            <a:r>
              <a:rPr lang="en-US" sz="3600">
                <a:solidFill>
                  <a:schemeClr val="tx1"/>
                </a:solidFill>
                <a:latin typeface="Gill Sans MT"/>
              </a:rPr>
              <a:t>Map each file descriptor to an independent hardware I/O queue</a:t>
            </a:r>
          </a:p>
        </p:txBody>
      </p:sp>
      <p:sp>
        <p:nvSpPr>
          <p:cNvPr id="8" name="TextBox 7">
            <a:extLst>
              <a:ext uri="{FF2B5EF4-FFF2-40B4-BE49-F238E27FC236}">
                <a16:creationId xmlns:a16="http://schemas.microsoft.com/office/drawing/2014/main" id="{BCD087CA-DDAB-3A45-858F-1D8F2C9A4E7A}"/>
              </a:ext>
            </a:extLst>
          </p:cNvPr>
          <p:cNvSpPr txBox="1"/>
          <p:nvPr/>
        </p:nvSpPr>
        <p:spPr>
          <a:xfrm>
            <a:off x="727399" y="3792809"/>
            <a:ext cx="14270182" cy="1316579"/>
          </a:xfrm>
          <a:prstGeom prst="rect">
            <a:avLst/>
          </a:prstGeom>
          <a:noFill/>
        </p:spPr>
        <p:txBody>
          <a:bodyPr wrap="square" rtlCol="0" anchor="t">
            <a:spAutoFit/>
          </a:bodyPr>
          <a:lstStyle/>
          <a:p>
            <a:pPr marL="571500" indent="-571500">
              <a:buFont typeface="Arial" panose="020B0604020202020204" pitchFamily="34" charset="0"/>
              <a:buChar char="•"/>
            </a:pPr>
            <a:r>
              <a:rPr lang="en-US" sz="4000">
                <a:solidFill>
                  <a:schemeClr val="tx1"/>
                </a:solidFill>
                <a:latin typeface="Gill Sans MT"/>
              </a:rPr>
              <a:t>Non-overlapping writes could be parallelized</a:t>
            </a:r>
            <a:endParaRPr lang="en-US" sz="3600">
              <a:solidFill>
                <a:schemeClr val="tx1"/>
              </a:solidFill>
              <a:latin typeface="Gill Sans MT"/>
            </a:endParaRPr>
          </a:p>
          <a:p>
            <a:pPr marL="731520">
              <a:lnSpc>
                <a:spcPct val="120000"/>
              </a:lnSpc>
            </a:pPr>
            <a:r>
              <a:rPr lang="en-US" sz="3600">
                <a:solidFill>
                  <a:schemeClr val="tx1"/>
                </a:solidFill>
                <a:latin typeface="Gill Sans MT"/>
              </a:rPr>
              <a:t>- Different threads could open different file descriptors for a shared file</a:t>
            </a:r>
          </a:p>
        </p:txBody>
      </p:sp>
      <p:sp>
        <p:nvSpPr>
          <p:cNvPr id="9" name="TextBox 8">
            <a:extLst>
              <a:ext uri="{FF2B5EF4-FFF2-40B4-BE49-F238E27FC236}">
                <a16:creationId xmlns:a16="http://schemas.microsoft.com/office/drawing/2014/main" id="{22D956EC-9922-BE4D-9E1F-19005D6AA4FF}"/>
              </a:ext>
            </a:extLst>
          </p:cNvPr>
          <p:cNvSpPr txBox="1"/>
          <p:nvPr/>
        </p:nvSpPr>
        <p:spPr>
          <a:xfrm>
            <a:off x="727399" y="5482918"/>
            <a:ext cx="6948748" cy="2030620"/>
          </a:xfrm>
          <a:prstGeom prst="rect">
            <a:avLst/>
          </a:prstGeom>
          <a:noFill/>
          <a:ln>
            <a:solidFill>
              <a:schemeClr val="tx1"/>
            </a:solidFill>
          </a:ln>
        </p:spPr>
        <p:txBody>
          <a:bodyPr wrap="square" lIns="0" tIns="45720" rIns="91440" bIns="45720" rtlCol="0" anchor="t">
            <a:spAutoFit/>
          </a:bodyPr>
          <a:lstStyle/>
          <a:p>
            <a:pPr marL="731520">
              <a:lnSpc>
                <a:spcPct val="120000"/>
              </a:lnSpc>
            </a:pPr>
            <a:r>
              <a:rPr lang="en-US" sz="3600">
                <a:solidFill>
                  <a:schemeClr val="tx1"/>
                </a:solidFill>
                <a:latin typeface="Gill Sans MT"/>
              </a:rPr>
              <a:t>Thread 1</a:t>
            </a:r>
          </a:p>
          <a:p>
            <a:pPr marL="731520">
              <a:lnSpc>
                <a:spcPct val="120000"/>
              </a:lnSpc>
            </a:pPr>
            <a:r>
              <a:rPr lang="en-US" sz="3600">
                <a:solidFill>
                  <a:schemeClr val="tx1"/>
                </a:solidFill>
                <a:latin typeface="Gill Sans MT"/>
              </a:rPr>
              <a:t>fd1 = open(“</a:t>
            </a:r>
            <a:r>
              <a:rPr lang="en-US" sz="3600" err="1">
                <a:solidFill>
                  <a:schemeClr val="tx1"/>
                </a:solidFill>
                <a:latin typeface="Gill Sans MT"/>
              </a:rPr>
              <a:t>shared_file</a:t>
            </a:r>
            <a:r>
              <a:rPr lang="en-US" sz="3600">
                <a:solidFill>
                  <a:schemeClr val="tx1"/>
                </a:solidFill>
                <a:latin typeface="Gill Sans MT"/>
              </a:rPr>
              <a:t>”, </a:t>
            </a:r>
            <a:r>
              <a:rPr lang="en-US" sz="3600" err="1">
                <a:solidFill>
                  <a:schemeClr val="tx1"/>
                </a:solidFill>
                <a:latin typeface="Gill Sans MT"/>
              </a:rPr>
              <a:t>rw</a:t>
            </a:r>
            <a:r>
              <a:rPr lang="en-US" sz="3600">
                <a:solidFill>
                  <a:schemeClr val="tx1"/>
                </a:solidFill>
                <a:latin typeface="Gill Sans MT"/>
              </a:rPr>
              <a:t>);</a:t>
            </a:r>
          </a:p>
          <a:p>
            <a:pPr marL="731520">
              <a:lnSpc>
                <a:spcPct val="120000"/>
              </a:lnSpc>
            </a:pPr>
            <a:r>
              <a:rPr lang="en-US" sz="3600" err="1">
                <a:solidFill>
                  <a:schemeClr val="tx1"/>
                </a:solidFill>
                <a:latin typeface="Gill Sans MT"/>
              </a:rPr>
              <a:t>pwrite</a:t>
            </a:r>
            <a:r>
              <a:rPr lang="en-US" sz="3600">
                <a:solidFill>
                  <a:schemeClr val="tx1"/>
                </a:solidFill>
                <a:latin typeface="Gill Sans MT"/>
              </a:rPr>
              <a:t>(fd1, </a:t>
            </a:r>
            <a:r>
              <a:rPr lang="en-US" sz="3600" err="1">
                <a:solidFill>
                  <a:schemeClr val="tx1"/>
                </a:solidFill>
                <a:latin typeface="Gill Sans MT"/>
              </a:rPr>
              <a:t>buf</a:t>
            </a:r>
            <a:r>
              <a:rPr lang="en-US" sz="3600">
                <a:solidFill>
                  <a:schemeClr val="tx1"/>
                </a:solidFill>
                <a:latin typeface="Gill Sans MT"/>
              </a:rPr>
              <a:t>, </a:t>
            </a:r>
            <a:r>
              <a:rPr lang="en-US" sz="3600" err="1">
                <a:solidFill>
                  <a:schemeClr val="tx1"/>
                </a:solidFill>
                <a:latin typeface="Gill Sans MT"/>
              </a:rPr>
              <a:t>sz</a:t>
            </a:r>
            <a:r>
              <a:rPr lang="en-US" sz="3600">
                <a:solidFill>
                  <a:schemeClr val="tx1"/>
                </a:solidFill>
                <a:latin typeface="Gill Sans MT"/>
              </a:rPr>
              <a:t>=4096, </a:t>
            </a:r>
            <a:r>
              <a:rPr lang="en-US" sz="3600" b="1">
                <a:solidFill>
                  <a:schemeClr val="tx1"/>
                </a:solidFill>
                <a:latin typeface="Gill Sans MT"/>
              </a:rPr>
              <a:t>off=0</a:t>
            </a:r>
            <a:r>
              <a:rPr lang="en-US" sz="3600">
                <a:solidFill>
                  <a:schemeClr val="tx1"/>
                </a:solidFill>
                <a:latin typeface="Gill Sans MT"/>
              </a:rPr>
              <a:t>);</a:t>
            </a:r>
          </a:p>
        </p:txBody>
      </p:sp>
      <p:sp>
        <p:nvSpPr>
          <p:cNvPr id="10" name="TextBox 9">
            <a:extLst>
              <a:ext uri="{FF2B5EF4-FFF2-40B4-BE49-F238E27FC236}">
                <a16:creationId xmlns:a16="http://schemas.microsoft.com/office/drawing/2014/main" id="{178E0867-C33C-2C46-8904-6E00A40AE747}"/>
              </a:ext>
            </a:extLst>
          </p:cNvPr>
          <p:cNvSpPr txBox="1"/>
          <p:nvPr/>
        </p:nvSpPr>
        <p:spPr>
          <a:xfrm>
            <a:off x="7946828" y="5486400"/>
            <a:ext cx="7784973" cy="2030620"/>
          </a:xfrm>
          <a:prstGeom prst="rect">
            <a:avLst/>
          </a:prstGeom>
          <a:noFill/>
          <a:ln>
            <a:solidFill>
              <a:schemeClr val="tx1"/>
            </a:solidFill>
          </a:ln>
        </p:spPr>
        <p:txBody>
          <a:bodyPr wrap="square" lIns="0" tIns="45720" rIns="91440" bIns="45720" rtlCol="0" anchor="t">
            <a:spAutoFit/>
          </a:bodyPr>
          <a:lstStyle/>
          <a:p>
            <a:pPr marL="731520">
              <a:lnSpc>
                <a:spcPct val="120000"/>
              </a:lnSpc>
            </a:pPr>
            <a:r>
              <a:rPr lang="en-US" sz="3600">
                <a:solidFill>
                  <a:schemeClr val="tx1"/>
                </a:solidFill>
                <a:latin typeface="Gill Sans MT"/>
              </a:rPr>
              <a:t>Thread 2</a:t>
            </a:r>
          </a:p>
          <a:p>
            <a:pPr marL="731520">
              <a:lnSpc>
                <a:spcPct val="120000"/>
              </a:lnSpc>
            </a:pPr>
            <a:r>
              <a:rPr lang="en-US" sz="3600">
                <a:solidFill>
                  <a:schemeClr val="tx1"/>
                </a:solidFill>
                <a:latin typeface="Gill Sans MT"/>
              </a:rPr>
              <a:t>fd2 = open(“</a:t>
            </a:r>
            <a:r>
              <a:rPr lang="en-US" sz="3600" err="1">
                <a:solidFill>
                  <a:schemeClr val="tx1"/>
                </a:solidFill>
                <a:latin typeface="Gill Sans MT"/>
              </a:rPr>
              <a:t>shared_file</a:t>
            </a:r>
            <a:r>
              <a:rPr lang="en-US" sz="3600">
                <a:solidFill>
                  <a:schemeClr val="tx1"/>
                </a:solidFill>
                <a:latin typeface="Gill Sans MT"/>
              </a:rPr>
              <a:t>”, </a:t>
            </a:r>
            <a:r>
              <a:rPr lang="en-US" sz="3600" err="1">
                <a:solidFill>
                  <a:schemeClr val="tx1"/>
                </a:solidFill>
                <a:latin typeface="Gill Sans MT"/>
              </a:rPr>
              <a:t>rw</a:t>
            </a:r>
            <a:r>
              <a:rPr lang="en-US" sz="3600">
                <a:solidFill>
                  <a:schemeClr val="tx1"/>
                </a:solidFill>
                <a:latin typeface="Gill Sans MT"/>
              </a:rPr>
              <a:t>);</a:t>
            </a:r>
          </a:p>
          <a:p>
            <a:pPr marL="731520">
              <a:lnSpc>
                <a:spcPct val="120000"/>
              </a:lnSpc>
            </a:pPr>
            <a:r>
              <a:rPr lang="en-US" sz="3600" err="1">
                <a:solidFill>
                  <a:schemeClr val="tx1"/>
                </a:solidFill>
                <a:latin typeface="Gill Sans MT"/>
              </a:rPr>
              <a:t>pwrite</a:t>
            </a:r>
            <a:r>
              <a:rPr lang="en-US" sz="3600">
                <a:solidFill>
                  <a:schemeClr val="tx1"/>
                </a:solidFill>
                <a:latin typeface="Gill Sans MT"/>
              </a:rPr>
              <a:t>(fd2, </a:t>
            </a:r>
            <a:r>
              <a:rPr lang="en-US" sz="3600" err="1">
                <a:solidFill>
                  <a:schemeClr val="tx1"/>
                </a:solidFill>
                <a:latin typeface="Gill Sans MT"/>
              </a:rPr>
              <a:t>buf</a:t>
            </a:r>
            <a:r>
              <a:rPr lang="en-US" sz="3600">
                <a:solidFill>
                  <a:schemeClr val="tx1"/>
                </a:solidFill>
                <a:latin typeface="Gill Sans MT"/>
              </a:rPr>
              <a:t>, </a:t>
            </a:r>
            <a:r>
              <a:rPr lang="en-US" sz="3600" err="1">
                <a:solidFill>
                  <a:schemeClr val="tx1"/>
                </a:solidFill>
                <a:latin typeface="Gill Sans MT"/>
              </a:rPr>
              <a:t>sz</a:t>
            </a:r>
            <a:r>
              <a:rPr lang="en-US" sz="3600">
                <a:solidFill>
                  <a:schemeClr val="tx1"/>
                </a:solidFill>
                <a:latin typeface="Gill Sans MT"/>
              </a:rPr>
              <a:t>=4096, </a:t>
            </a:r>
            <a:r>
              <a:rPr lang="en-US" sz="3600" b="1">
                <a:solidFill>
                  <a:schemeClr val="tx1"/>
                </a:solidFill>
                <a:latin typeface="Gill Sans MT"/>
              </a:rPr>
              <a:t>off=8192</a:t>
            </a:r>
            <a:r>
              <a:rPr lang="en-US" sz="3600">
                <a:solidFill>
                  <a:schemeClr val="tx1"/>
                </a:solidFill>
                <a:latin typeface="Gill Sans MT"/>
              </a:rPr>
              <a:t>);</a:t>
            </a:r>
          </a:p>
        </p:txBody>
      </p:sp>
      <p:sp>
        <p:nvSpPr>
          <p:cNvPr id="2" name="Rectangle 1">
            <a:extLst>
              <a:ext uri="{FF2B5EF4-FFF2-40B4-BE49-F238E27FC236}">
                <a16:creationId xmlns:a16="http://schemas.microsoft.com/office/drawing/2014/main" id="{F5D59A1A-8D4E-004E-BCEC-98841A53A3CB}"/>
              </a:ext>
            </a:extLst>
          </p:cNvPr>
          <p:cNvSpPr/>
          <p:nvPr/>
        </p:nvSpPr>
        <p:spPr>
          <a:xfrm>
            <a:off x="9977842" y="6883151"/>
            <a:ext cx="699393" cy="576861"/>
          </a:xfrm>
          <a:prstGeom prst="rect">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0D963F6B-6E14-6941-A270-222334BF5EFD}"/>
              </a:ext>
            </a:extLst>
          </p:cNvPr>
          <p:cNvSpPr/>
          <p:nvPr/>
        </p:nvSpPr>
        <p:spPr>
          <a:xfrm>
            <a:off x="2713442" y="6883151"/>
            <a:ext cx="699393" cy="576861"/>
          </a:xfrm>
          <a:prstGeom prst="rect">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Google Shape;47;p8">
            <a:extLst>
              <a:ext uri="{FF2B5EF4-FFF2-40B4-BE49-F238E27FC236}">
                <a16:creationId xmlns:a16="http://schemas.microsoft.com/office/drawing/2014/main" id="{CDF84EDB-CBCF-F94D-AC86-67D7D1C4FCBD}"/>
              </a:ext>
            </a:extLst>
          </p:cNvPr>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solidFill>
                  <a:schemeClr val="tx1"/>
                </a:solidFill>
                <a:latin typeface="Gill Sans MT" panose="020B0502020104020203" pitchFamily="34" charset="0"/>
                <a:ea typeface="Gill Sans"/>
                <a:cs typeface="Gill Sans"/>
                <a:sym typeface="Gill Sans"/>
              </a:rPr>
              <a:t>Fine-grained Concurrency Control</a:t>
            </a:r>
            <a:endParaRPr sz="6000" b="0" i="0" u="none" strike="noStrike" cap="none">
              <a:solidFill>
                <a:schemeClr val="tx1"/>
              </a:solidFill>
              <a:latin typeface="Gill Sans MT" panose="020B0502020104020203" pitchFamily="34" charset="0"/>
              <a:ea typeface="Gill Sans"/>
              <a:cs typeface="Gill Sans"/>
              <a:sym typeface="Gill Sans"/>
            </a:endParaRPr>
          </a:p>
        </p:txBody>
      </p:sp>
    </p:spTree>
    <p:extLst>
      <p:ext uri="{BB962C8B-B14F-4D97-AF65-F5344CB8AC3E}">
        <p14:creationId xmlns:p14="http://schemas.microsoft.com/office/powerpoint/2010/main" val="2343046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7" grpId="0"/>
      <p:bldP spid="8" grpId="0"/>
      <p:bldP spid="9" grpId="0" animBg="1"/>
      <p:bldP spid="10" grpId="0" animBg="1"/>
      <p:bldP spid="2" grpId="0" animBg="1"/>
      <p:bldP spid="1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grpSp>
        <p:nvGrpSpPr>
          <p:cNvPr id="55" name="Group 54">
            <a:extLst>
              <a:ext uri="{FF2B5EF4-FFF2-40B4-BE49-F238E27FC236}">
                <a16:creationId xmlns:a16="http://schemas.microsoft.com/office/drawing/2014/main" id="{ACD4471F-58D4-DF42-AF0D-F35E7E58937A}"/>
              </a:ext>
            </a:extLst>
          </p:cNvPr>
          <p:cNvGrpSpPr/>
          <p:nvPr/>
        </p:nvGrpSpPr>
        <p:grpSpPr>
          <a:xfrm>
            <a:off x="3680194" y="5951194"/>
            <a:ext cx="2158987" cy="2936467"/>
            <a:chOff x="3257620" y="5912593"/>
            <a:chExt cx="2158987" cy="2936467"/>
          </a:xfrm>
        </p:grpSpPr>
        <p:sp>
          <p:nvSpPr>
            <p:cNvPr id="42" name="TextBox 41">
              <a:extLst>
                <a:ext uri="{FF2B5EF4-FFF2-40B4-BE49-F238E27FC236}">
                  <a16:creationId xmlns:a16="http://schemas.microsoft.com/office/drawing/2014/main" id="{E5CF6AD5-E630-4C43-8AA9-421E59349C44}"/>
                </a:ext>
              </a:extLst>
            </p:cNvPr>
            <p:cNvSpPr txBox="1"/>
            <p:nvPr/>
          </p:nvSpPr>
          <p:spPr>
            <a:xfrm>
              <a:off x="3257620" y="5912593"/>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pic>
          <p:nvPicPr>
            <p:cNvPr id="51" name="Picture 50">
              <a:extLst>
                <a:ext uri="{FF2B5EF4-FFF2-40B4-BE49-F238E27FC236}">
                  <a16:creationId xmlns:a16="http://schemas.microsoft.com/office/drawing/2014/main" id="{F175EF48-73C6-8A4A-9128-E326B9F6A2E2}"/>
                </a:ext>
              </a:extLst>
            </p:cNvPr>
            <p:cNvPicPr>
              <a:picLocks noChangeAspect="1"/>
            </p:cNvPicPr>
            <p:nvPr/>
          </p:nvPicPr>
          <p:blipFill>
            <a:blip r:embed="rId3"/>
            <a:stretch>
              <a:fillRect/>
            </a:stretch>
          </p:blipFill>
          <p:spPr>
            <a:xfrm>
              <a:off x="3891592" y="6385260"/>
              <a:ext cx="965200" cy="2463800"/>
            </a:xfrm>
            <a:prstGeom prst="rect">
              <a:avLst/>
            </a:prstGeom>
          </p:spPr>
        </p:pic>
      </p:grpSp>
      <p:sp>
        <p:nvSpPr>
          <p:cNvPr id="47" name="Google Shape;47;p8"/>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15</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Align each file descriptor to a dedicated I/O queue (</a:t>
            </a:r>
            <a:r>
              <a:rPr lang="en-US" sz="4000" b="1">
                <a:latin typeface="Gill Sans MT"/>
              </a:rPr>
              <a:t>FD-queue</a:t>
            </a:r>
            <a:r>
              <a:rPr lang="en-US" sz="4000">
                <a:latin typeface="Gill Sans MT"/>
              </a:rPr>
              <a:t>)</a:t>
            </a:r>
            <a:endParaRPr lang="en-US" sz="3600">
              <a:solidFill>
                <a:schemeClr val="tx1">
                  <a:lumMod val="75000"/>
                  <a:lumOff val="25000"/>
                </a:schemeClr>
              </a:solidFill>
              <a:latin typeface="Gill Sans MT"/>
            </a:endParaRPr>
          </a:p>
        </p:txBody>
      </p:sp>
      <p:sp>
        <p:nvSpPr>
          <p:cNvPr id="9" name="TextBox 8">
            <a:extLst>
              <a:ext uri="{FF2B5EF4-FFF2-40B4-BE49-F238E27FC236}">
                <a16:creationId xmlns:a16="http://schemas.microsoft.com/office/drawing/2014/main" id="{C8E4BF48-198F-7744-9BFD-A36AD4C9131F}"/>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chemeClr val="tx1">
                    <a:lumMod val="75000"/>
                    <a:lumOff val="25000"/>
                  </a:schemeClr>
                </a:solidFill>
                <a:latin typeface="Gill Sans MT"/>
              </a:rPr>
              <a:t>off = 0</a:t>
            </a:r>
            <a:r>
              <a:rPr lang="en-US" sz="3200">
                <a:solidFill>
                  <a:schemeClr val="tx1">
                    <a:lumMod val="75000"/>
                    <a:lumOff val="25000"/>
                  </a:schemeClr>
                </a:solidFill>
                <a:latin typeface="Gill Sans MT"/>
              </a:rPr>
              <a:t>);</a:t>
            </a:r>
          </a:p>
        </p:txBody>
      </p:sp>
      <p:sp>
        <p:nvSpPr>
          <p:cNvPr id="10" name="TextBox 9">
            <a:extLst>
              <a:ext uri="{FF2B5EF4-FFF2-40B4-BE49-F238E27FC236}">
                <a16:creationId xmlns:a16="http://schemas.microsoft.com/office/drawing/2014/main" id="{8F8FBAB9-CAFE-D34A-A05E-C0B1E9F10D3A}"/>
              </a:ext>
            </a:extLst>
          </p:cNvPr>
          <p:cNvSpPr txBox="1"/>
          <p:nvPr/>
        </p:nvSpPr>
        <p:spPr>
          <a:xfrm>
            <a:off x="8061158" y="2928557"/>
            <a:ext cx="7347052"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chemeClr val="tx1">
                    <a:lumMod val="75000"/>
                    <a:lumOff val="25000"/>
                  </a:schemeClr>
                </a:solidFill>
                <a:latin typeface="Gill Sans MT"/>
              </a:rPr>
              <a:t>off =8192</a:t>
            </a:r>
            <a:r>
              <a:rPr lang="en-US" sz="3200">
                <a:solidFill>
                  <a:schemeClr val="tx1">
                    <a:lumMod val="75000"/>
                    <a:lumOff val="25000"/>
                  </a:schemeClr>
                </a:solidFill>
                <a:latin typeface="Gill Sans MT"/>
              </a:rPr>
              <a:t>);</a:t>
            </a:r>
          </a:p>
        </p:txBody>
      </p:sp>
      <p:sp>
        <p:nvSpPr>
          <p:cNvPr id="33" name="Rectangle 32">
            <a:extLst>
              <a:ext uri="{FF2B5EF4-FFF2-40B4-BE49-F238E27FC236}">
                <a16:creationId xmlns:a16="http://schemas.microsoft.com/office/drawing/2014/main" id="{1DC4A8B3-DE67-9D45-9014-15C298B374F0}"/>
              </a:ext>
            </a:extLst>
          </p:cNvPr>
          <p:cNvSpPr/>
          <p:nvPr/>
        </p:nvSpPr>
        <p:spPr>
          <a:xfrm>
            <a:off x="727399" y="4799133"/>
            <a:ext cx="1468081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40" name="Rectangle 39">
            <a:extLst>
              <a:ext uri="{FF2B5EF4-FFF2-40B4-BE49-F238E27FC236}">
                <a16:creationId xmlns:a16="http://schemas.microsoft.com/office/drawing/2014/main" id="{D0CC88A7-16BC-934B-9D79-A05F9FA17594}"/>
              </a:ext>
            </a:extLst>
          </p:cNvPr>
          <p:cNvSpPr/>
          <p:nvPr/>
        </p:nvSpPr>
        <p:spPr>
          <a:xfrm>
            <a:off x="727400" y="9262262"/>
            <a:ext cx="14680810" cy="744178"/>
          </a:xfrm>
          <a:prstGeom prst="rect">
            <a:avLst/>
          </a:prstGeom>
          <a:solidFill>
            <a:schemeClr val="accent6">
              <a:lumMod val="60000"/>
              <a:lumOff val="40000"/>
              <a:alpha val="76078"/>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5" name="Group 14">
            <a:extLst>
              <a:ext uri="{FF2B5EF4-FFF2-40B4-BE49-F238E27FC236}">
                <a16:creationId xmlns:a16="http://schemas.microsoft.com/office/drawing/2014/main" id="{287D2CCA-1DFD-6843-986E-97B8D86631A6}"/>
              </a:ext>
            </a:extLst>
          </p:cNvPr>
          <p:cNvGrpSpPr/>
          <p:nvPr/>
        </p:nvGrpSpPr>
        <p:grpSpPr>
          <a:xfrm>
            <a:off x="11369040" y="5912593"/>
            <a:ext cx="4039171" cy="3013670"/>
            <a:chOff x="11369040" y="6112042"/>
            <a:chExt cx="4039171" cy="3013670"/>
          </a:xfrm>
        </p:grpSpPr>
        <p:sp>
          <p:nvSpPr>
            <p:cNvPr id="32" name="Rectangle 31">
              <a:extLst>
                <a:ext uri="{FF2B5EF4-FFF2-40B4-BE49-F238E27FC236}">
                  <a16:creationId xmlns:a16="http://schemas.microsoft.com/office/drawing/2014/main" id="{D69C1E9E-080A-2B42-AD84-49B64AB0B70F}"/>
                </a:ext>
              </a:extLst>
            </p:cNvPr>
            <p:cNvSpPr/>
            <p:nvPr/>
          </p:nvSpPr>
          <p:spPr>
            <a:xfrm>
              <a:off x="11369040" y="6112042"/>
              <a:ext cx="4039170"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712A097-D749-DD43-8FD3-2199DE900FF5}"/>
                </a:ext>
              </a:extLst>
            </p:cNvPr>
            <p:cNvSpPr/>
            <p:nvPr/>
          </p:nvSpPr>
          <p:spPr>
            <a:xfrm>
              <a:off x="11369040" y="6112042"/>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45" name="TextBox 44">
              <a:extLst>
                <a:ext uri="{FF2B5EF4-FFF2-40B4-BE49-F238E27FC236}">
                  <a16:creationId xmlns:a16="http://schemas.microsoft.com/office/drawing/2014/main" id="{79FE2E1B-8EEA-0C4C-8EBB-019B778F608B}"/>
                </a:ext>
              </a:extLst>
            </p:cNvPr>
            <p:cNvSpPr txBox="1"/>
            <p:nvPr/>
          </p:nvSpPr>
          <p:spPr>
            <a:xfrm>
              <a:off x="11518223" y="7526468"/>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46" name="Rounded Rectangular Callout 45">
            <a:extLst>
              <a:ext uri="{FF2B5EF4-FFF2-40B4-BE49-F238E27FC236}">
                <a16:creationId xmlns:a16="http://schemas.microsoft.com/office/drawing/2014/main" id="{B8B12F5E-F0EE-5649-A9FF-0FA0822836CD}"/>
              </a:ext>
            </a:extLst>
          </p:cNvPr>
          <p:cNvSpPr/>
          <p:nvPr/>
        </p:nvSpPr>
        <p:spPr>
          <a:xfrm>
            <a:off x="6156547" y="6774498"/>
            <a:ext cx="3131451" cy="984987"/>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chemeClr val="accent6">
                    <a:lumMod val="75000"/>
                  </a:schemeClr>
                </a:solidFill>
                <a:latin typeface="Gill Sans MT" panose="020B0502020104020203" pitchFamily="34" charset="77"/>
              </a:rPr>
              <a:t>Concurrent writes on a shared file</a:t>
            </a:r>
          </a:p>
        </p:txBody>
      </p:sp>
      <p:grpSp>
        <p:nvGrpSpPr>
          <p:cNvPr id="19" name="Group 18">
            <a:extLst>
              <a:ext uri="{FF2B5EF4-FFF2-40B4-BE49-F238E27FC236}">
                <a16:creationId xmlns:a16="http://schemas.microsoft.com/office/drawing/2014/main" id="{074FD107-A220-E445-95FE-0111004AFD31}"/>
              </a:ext>
            </a:extLst>
          </p:cNvPr>
          <p:cNvGrpSpPr/>
          <p:nvPr/>
        </p:nvGrpSpPr>
        <p:grpSpPr>
          <a:xfrm>
            <a:off x="1050989" y="5940668"/>
            <a:ext cx="2158987" cy="2931433"/>
            <a:chOff x="950095" y="5917627"/>
            <a:chExt cx="2158987" cy="2931433"/>
          </a:xfrm>
        </p:grpSpPr>
        <p:sp>
          <p:nvSpPr>
            <p:cNvPr id="41" name="TextBox 40">
              <a:extLst>
                <a:ext uri="{FF2B5EF4-FFF2-40B4-BE49-F238E27FC236}">
                  <a16:creationId xmlns:a16="http://schemas.microsoft.com/office/drawing/2014/main" id="{240CE426-2B31-6A44-BA7C-5FFA1CC34F6D}"/>
                </a:ext>
              </a:extLst>
            </p:cNvPr>
            <p:cNvSpPr txBox="1"/>
            <p:nvPr/>
          </p:nvSpPr>
          <p:spPr>
            <a:xfrm>
              <a:off x="950095" y="5917627"/>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pic>
          <p:nvPicPr>
            <p:cNvPr id="48" name="Picture 47">
              <a:extLst>
                <a:ext uri="{FF2B5EF4-FFF2-40B4-BE49-F238E27FC236}">
                  <a16:creationId xmlns:a16="http://schemas.microsoft.com/office/drawing/2014/main" id="{9232AF3C-EC73-4044-8977-AEE6EB0F1EC7}"/>
                </a:ext>
              </a:extLst>
            </p:cNvPr>
            <p:cNvPicPr>
              <a:picLocks noChangeAspect="1"/>
            </p:cNvPicPr>
            <p:nvPr/>
          </p:nvPicPr>
          <p:blipFill>
            <a:blip r:embed="rId3"/>
            <a:stretch>
              <a:fillRect/>
            </a:stretch>
          </p:blipFill>
          <p:spPr>
            <a:xfrm>
              <a:off x="1587151" y="6385260"/>
              <a:ext cx="965200" cy="2463800"/>
            </a:xfrm>
            <a:prstGeom prst="rect">
              <a:avLst/>
            </a:prstGeom>
          </p:spPr>
        </p:pic>
      </p:grpSp>
      <p:sp>
        <p:nvSpPr>
          <p:cNvPr id="49" name="Rectangle 48">
            <a:extLst>
              <a:ext uri="{FF2B5EF4-FFF2-40B4-BE49-F238E27FC236}">
                <a16:creationId xmlns:a16="http://schemas.microsoft.com/office/drawing/2014/main" id="{D0E87875-C301-C54E-88CA-78BD8D1B49D0}"/>
              </a:ext>
            </a:extLst>
          </p:cNvPr>
          <p:cNvSpPr/>
          <p:nvPr/>
        </p:nvSpPr>
        <p:spPr>
          <a:xfrm>
            <a:off x="1779467" y="6509322"/>
            <a:ext cx="768096" cy="53035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50" name="Rectangle 49">
            <a:extLst>
              <a:ext uri="{FF2B5EF4-FFF2-40B4-BE49-F238E27FC236}">
                <a16:creationId xmlns:a16="http://schemas.microsoft.com/office/drawing/2014/main" id="{1830C945-89D8-5746-A443-829625A70CA7}"/>
              </a:ext>
            </a:extLst>
          </p:cNvPr>
          <p:cNvSpPr/>
          <p:nvPr/>
        </p:nvSpPr>
        <p:spPr>
          <a:xfrm>
            <a:off x="4412082" y="6527224"/>
            <a:ext cx="767141" cy="53155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grpSp>
        <p:nvGrpSpPr>
          <p:cNvPr id="56" name="Group 55">
            <a:extLst>
              <a:ext uri="{FF2B5EF4-FFF2-40B4-BE49-F238E27FC236}">
                <a16:creationId xmlns:a16="http://schemas.microsoft.com/office/drawing/2014/main" id="{9C9A86A9-AF7F-044A-8CDB-7A1B2F804D48}"/>
              </a:ext>
            </a:extLst>
          </p:cNvPr>
          <p:cNvGrpSpPr/>
          <p:nvPr/>
        </p:nvGrpSpPr>
        <p:grpSpPr>
          <a:xfrm>
            <a:off x="727400" y="5912593"/>
            <a:ext cx="9971081" cy="3013670"/>
            <a:chOff x="727400" y="5912593"/>
            <a:chExt cx="9971081" cy="3013670"/>
          </a:xfrm>
        </p:grpSpPr>
        <p:sp>
          <p:nvSpPr>
            <p:cNvPr id="2" name="Rectangle 1">
              <a:extLst>
                <a:ext uri="{FF2B5EF4-FFF2-40B4-BE49-F238E27FC236}">
                  <a16:creationId xmlns:a16="http://schemas.microsoft.com/office/drawing/2014/main" id="{6B2CBD66-7C20-0247-B42D-548262DF6223}"/>
                </a:ext>
              </a:extLst>
            </p:cNvPr>
            <p:cNvSpPr/>
            <p:nvPr/>
          </p:nvSpPr>
          <p:spPr>
            <a:xfrm>
              <a:off x="727400" y="5912593"/>
              <a:ext cx="9971081" cy="301367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0D2FBDC7-F771-F247-B574-32A199ACF3DF}"/>
                </a:ext>
              </a:extLst>
            </p:cNvPr>
            <p:cNvSpPr txBox="1"/>
            <p:nvPr/>
          </p:nvSpPr>
          <p:spPr>
            <a:xfrm>
              <a:off x="9549187" y="7264858"/>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grpSp>
      <p:cxnSp>
        <p:nvCxnSpPr>
          <p:cNvPr id="58" name="Straight Arrow Connector 57">
            <a:extLst>
              <a:ext uri="{FF2B5EF4-FFF2-40B4-BE49-F238E27FC236}">
                <a16:creationId xmlns:a16="http://schemas.microsoft.com/office/drawing/2014/main" id="{8B58BF6C-13BF-6C47-AC76-903EF4D601FB}"/>
              </a:ext>
            </a:extLst>
          </p:cNvPr>
          <p:cNvCxnSpPr>
            <a:cxnSpLocks/>
          </p:cNvCxnSpPr>
          <p:nvPr/>
        </p:nvCxnSpPr>
        <p:spPr>
          <a:xfrm>
            <a:off x="892263" y="3697411"/>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B7A530F7-9715-164F-8CBF-595739005A9C}"/>
              </a:ext>
            </a:extLst>
          </p:cNvPr>
          <p:cNvCxnSpPr>
            <a:cxnSpLocks/>
          </p:cNvCxnSpPr>
          <p:nvPr/>
        </p:nvCxnSpPr>
        <p:spPr>
          <a:xfrm>
            <a:off x="8251818" y="3705072"/>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D6A91468-9199-1642-973E-34793D78E8EF}"/>
              </a:ext>
            </a:extLst>
          </p:cNvPr>
          <p:cNvCxnSpPr>
            <a:cxnSpLocks/>
          </p:cNvCxnSpPr>
          <p:nvPr/>
        </p:nvCxnSpPr>
        <p:spPr>
          <a:xfrm>
            <a:off x="892263" y="4233091"/>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2DB4CAE1-A263-1F4F-A80A-C3C0227D16C0}"/>
              </a:ext>
            </a:extLst>
          </p:cNvPr>
          <p:cNvCxnSpPr>
            <a:cxnSpLocks/>
          </p:cNvCxnSpPr>
          <p:nvPr/>
        </p:nvCxnSpPr>
        <p:spPr>
          <a:xfrm>
            <a:off x="8251818" y="4233091"/>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9879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58"/>
                                        </p:tgtEl>
                                        <p:attrNameLst>
                                          <p:attrName>style.visibility</p:attrName>
                                        </p:attrNameLst>
                                      </p:cBhvr>
                                      <p:to>
                                        <p:strVal val="hidden"/>
                                      </p:to>
                                    </p:set>
                                  </p:childTnLst>
                                </p:cTn>
                              </p:par>
                              <p:par>
                                <p:cTn id="29" presetID="1" presetClass="entr" presetSubtype="0" fill="hold" nodeType="with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59"/>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6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nodeType="clickEffect">
                                  <p:stCondLst>
                                    <p:cond delay="0"/>
                                  </p:stCondLst>
                                  <p:childTnLst>
                                    <p:set>
                                      <p:cBhvr>
                                        <p:cTn id="46" dur="1" fill="hold">
                                          <p:stCondLst>
                                            <p:cond delay="0"/>
                                          </p:stCondLst>
                                        </p:cTn>
                                        <p:tgtEl>
                                          <p:spTgt spid="60"/>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6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0"/>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nodeType="clickEffect">
                                  <p:stCondLst>
                                    <p:cond delay="0"/>
                                  </p:stCondLst>
                                  <p:childTnLst>
                                    <p:set>
                                      <p:cBhvr>
                                        <p:cTn id="56" dur="1" fill="hold">
                                          <p:stCondLst>
                                            <p:cond delay="0"/>
                                          </p:stCondLst>
                                        </p:cTn>
                                        <p:tgtEl>
                                          <p:spTgt spid="61"/>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33" grpId="0" animBg="1"/>
      <p:bldP spid="40" grpId="0" animBg="1"/>
      <p:bldP spid="46" grpId="0" animBg="1"/>
      <p:bldP spid="49" grpId="0" animBg="1"/>
      <p:bldP spid="5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16</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What about overlapping concurrent writes?</a:t>
            </a:r>
            <a:endParaRPr lang="en-US" sz="3600">
              <a:solidFill>
                <a:schemeClr val="tx1">
                  <a:lumMod val="75000"/>
                  <a:lumOff val="25000"/>
                </a:schemeClr>
              </a:solidFill>
              <a:latin typeface="Gill Sans MT"/>
            </a:endParaRPr>
          </a:p>
        </p:txBody>
      </p:sp>
      <p:sp>
        <p:nvSpPr>
          <p:cNvPr id="9" name="TextBox 8">
            <a:extLst>
              <a:ext uri="{FF2B5EF4-FFF2-40B4-BE49-F238E27FC236}">
                <a16:creationId xmlns:a16="http://schemas.microsoft.com/office/drawing/2014/main" id="{C8E4BF48-198F-7744-9BFD-A36AD4C9131F}"/>
              </a:ext>
            </a:extLst>
          </p:cNvPr>
          <p:cNvSpPr txBox="1"/>
          <p:nvPr/>
        </p:nvSpPr>
        <p:spPr>
          <a:xfrm>
            <a:off x="727399" y="2929529"/>
            <a:ext cx="6834425"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1</a:t>
            </a:r>
          </a:p>
          <a:p>
            <a:pPr marL="731520"/>
            <a:r>
              <a:rPr lang="en-US" sz="3200">
                <a:solidFill>
                  <a:schemeClr val="tx1">
                    <a:lumMod val="75000"/>
                    <a:lumOff val="25000"/>
                  </a:schemeClr>
                </a:solidFill>
                <a:latin typeface="Gill Sans MT"/>
              </a:rPr>
              <a:t>fd1 = open(“shared_file”, rw);</a:t>
            </a:r>
          </a:p>
          <a:p>
            <a:pPr marL="731520"/>
            <a:r>
              <a:rPr lang="en-US" sz="3200">
                <a:solidFill>
                  <a:schemeClr val="tx1">
                    <a:lumMod val="75000"/>
                    <a:lumOff val="25000"/>
                  </a:schemeClr>
                </a:solidFill>
                <a:latin typeface="Gill Sans MT"/>
              </a:rPr>
              <a:t>pwrite(fd1, buf, sz = 4096, </a:t>
            </a:r>
            <a:r>
              <a:rPr lang="en-US" sz="3200" b="1">
                <a:solidFill>
                  <a:srgbClr val="FF0000"/>
                </a:solidFill>
                <a:latin typeface="Gill Sans MT"/>
              </a:rPr>
              <a:t>off = 0</a:t>
            </a:r>
            <a:r>
              <a:rPr lang="en-US" sz="3200">
                <a:solidFill>
                  <a:schemeClr val="tx1">
                    <a:lumMod val="75000"/>
                    <a:lumOff val="25000"/>
                  </a:schemeClr>
                </a:solidFill>
                <a:latin typeface="Gill Sans MT"/>
              </a:rPr>
              <a:t>);</a:t>
            </a:r>
          </a:p>
        </p:txBody>
      </p:sp>
      <p:sp>
        <p:nvSpPr>
          <p:cNvPr id="10" name="TextBox 9">
            <a:extLst>
              <a:ext uri="{FF2B5EF4-FFF2-40B4-BE49-F238E27FC236}">
                <a16:creationId xmlns:a16="http://schemas.microsoft.com/office/drawing/2014/main" id="{8F8FBAB9-CAFE-D34A-A05E-C0B1E9F10D3A}"/>
              </a:ext>
            </a:extLst>
          </p:cNvPr>
          <p:cNvSpPr txBox="1"/>
          <p:nvPr/>
        </p:nvSpPr>
        <p:spPr>
          <a:xfrm>
            <a:off x="8229600" y="2928557"/>
            <a:ext cx="7178610" cy="1569660"/>
          </a:xfrm>
          <a:prstGeom prst="rect">
            <a:avLst/>
          </a:prstGeom>
          <a:noFill/>
          <a:ln w="25400">
            <a:solidFill>
              <a:schemeClr val="tx1"/>
            </a:solidFill>
          </a:ln>
        </p:spPr>
        <p:txBody>
          <a:bodyPr wrap="square" lIns="0" rtlCol="0" anchor="t">
            <a:spAutoFit/>
          </a:bodyPr>
          <a:lstStyle/>
          <a:p>
            <a:pPr marL="731520"/>
            <a:r>
              <a:rPr lang="en-US" sz="3200" b="1">
                <a:solidFill>
                  <a:schemeClr val="tx1"/>
                </a:solidFill>
                <a:latin typeface="Gill Sans MT"/>
              </a:rPr>
              <a:t>Thread 2</a:t>
            </a:r>
          </a:p>
          <a:p>
            <a:pPr marL="731520"/>
            <a:r>
              <a:rPr lang="en-US" sz="3200">
                <a:solidFill>
                  <a:schemeClr val="tx1">
                    <a:lumMod val="75000"/>
                    <a:lumOff val="25000"/>
                  </a:schemeClr>
                </a:solidFill>
                <a:latin typeface="Gill Sans MT"/>
              </a:rPr>
              <a:t>fd2 = open(“shared_file”, rw);</a:t>
            </a:r>
          </a:p>
          <a:p>
            <a:pPr marL="731520"/>
            <a:r>
              <a:rPr lang="en-US" sz="3200">
                <a:solidFill>
                  <a:schemeClr val="tx1">
                    <a:lumMod val="75000"/>
                    <a:lumOff val="25000"/>
                  </a:schemeClr>
                </a:solidFill>
                <a:latin typeface="Gill Sans MT"/>
              </a:rPr>
              <a:t>pwrite(fd2, buf, sz = 4096, </a:t>
            </a:r>
            <a:r>
              <a:rPr lang="en-US" sz="3200" b="1">
                <a:solidFill>
                  <a:srgbClr val="FF0000"/>
                </a:solidFill>
                <a:latin typeface="Gill Sans MT"/>
              </a:rPr>
              <a:t>off = 0</a:t>
            </a:r>
            <a:r>
              <a:rPr lang="en-US" sz="3200">
                <a:solidFill>
                  <a:schemeClr val="tx1">
                    <a:lumMod val="75000"/>
                    <a:lumOff val="25000"/>
                  </a:schemeClr>
                </a:solidFill>
                <a:latin typeface="Gill Sans MT"/>
              </a:rPr>
              <a:t>);</a:t>
            </a:r>
          </a:p>
        </p:txBody>
      </p:sp>
      <p:cxnSp>
        <p:nvCxnSpPr>
          <p:cNvPr id="23" name="Straight Arrow Connector 22">
            <a:extLst>
              <a:ext uri="{FF2B5EF4-FFF2-40B4-BE49-F238E27FC236}">
                <a16:creationId xmlns:a16="http://schemas.microsoft.com/office/drawing/2014/main" id="{F5C9E654-549B-6443-BA86-11009EB41D16}"/>
              </a:ext>
            </a:extLst>
          </p:cNvPr>
          <p:cNvCxnSpPr>
            <a:cxnSpLocks/>
          </p:cNvCxnSpPr>
          <p:nvPr/>
        </p:nvCxnSpPr>
        <p:spPr>
          <a:xfrm>
            <a:off x="892263" y="4233091"/>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DCA55DB-093E-0441-AB0D-D6BB4F1BBBD9}"/>
              </a:ext>
            </a:extLst>
          </p:cNvPr>
          <p:cNvCxnSpPr>
            <a:cxnSpLocks/>
          </p:cNvCxnSpPr>
          <p:nvPr/>
        </p:nvCxnSpPr>
        <p:spPr>
          <a:xfrm>
            <a:off x="8392167" y="4249782"/>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11" name="Rounded Rectangular Callout 10">
            <a:extLst>
              <a:ext uri="{FF2B5EF4-FFF2-40B4-BE49-F238E27FC236}">
                <a16:creationId xmlns:a16="http://schemas.microsoft.com/office/drawing/2014/main" id="{D86F08F2-4FDC-224A-BC0B-D6FA6657EDDA}"/>
              </a:ext>
            </a:extLst>
          </p:cNvPr>
          <p:cNvSpPr/>
          <p:nvPr/>
        </p:nvSpPr>
        <p:spPr>
          <a:xfrm>
            <a:off x="2839167" y="5819442"/>
            <a:ext cx="10215322" cy="1569660"/>
          </a:xfrm>
          <a:prstGeom prst="wedgeRoundRectCallout">
            <a:avLst>
              <a:gd name="adj1" fmla="val -262"/>
              <a:gd name="adj2" fmla="val -78876"/>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accent6">
                    <a:lumMod val="75000"/>
                  </a:schemeClr>
                </a:solidFill>
                <a:latin typeface="Gill Sans MT" panose="020B0502020104020203" pitchFamily="34" charset="77"/>
              </a:rPr>
              <a:t>Two threads write to the same/overlapping blocks </a:t>
            </a:r>
          </a:p>
        </p:txBody>
      </p:sp>
    </p:spTree>
    <p:extLst>
      <p:ext uri="{BB962C8B-B14F-4D97-AF65-F5344CB8AC3E}">
        <p14:creationId xmlns:p14="http://schemas.microsoft.com/office/powerpoint/2010/main" val="3354845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17</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9" y="1984169"/>
            <a:ext cx="14680812" cy="707886"/>
          </a:xfrm>
          <a:prstGeom prst="rect">
            <a:avLst/>
          </a:prstGeom>
          <a:noFill/>
        </p:spPr>
        <p:txBody>
          <a:bodyPr wrap="square" rtlCol="0" anchor="t">
            <a:spAutoFit/>
          </a:bodyPr>
          <a:lstStyle/>
          <a:p>
            <a:r>
              <a:rPr lang="en-US" sz="4000">
                <a:latin typeface="Gill Sans MT"/>
              </a:rPr>
              <a:t>Resolving overlapping writes – </a:t>
            </a:r>
            <a:r>
              <a:rPr lang="en-US" sz="4000">
                <a:solidFill>
                  <a:schemeClr val="accent6">
                    <a:lumMod val="75000"/>
                  </a:schemeClr>
                </a:solidFill>
                <a:latin typeface="Gill Sans MT"/>
              </a:rPr>
              <a:t>Interval tree data structure</a:t>
            </a:r>
            <a:endParaRPr lang="en-US" sz="3600">
              <a:solidFill>
                <a:schemeClr val="accent6">
                  <a:lumMod val="75000"/>
                </a:schemeClr>
              </a:solidFill>
              <a:latin typeface="Gill Sans MT"/>
            </a:endParaRPr>
          </a:p>
        </p:txBody>
      </p:sp>
      <p:sp>
        <p:nvSpPr>
          <p:cNvPr id="4" name="Rounded Rectangle 3">
            <a:extLst>
              <a:ext uri="{FF2B5EF4-FFF2-40B4-BE49-F238E27FC236}">
                <a16:creationId xmlns:a16="http://schemas.microsoft.com/office/drawing/2014/main" id="{2D0FA1CB-989D-3041-8DE6-06EFAAD72DA4}"/>
              </a:ext>
            </a:extLst>
          </p:cNvPr>
          <p:cNvSpPr/>
          <p:nvPr/>
        </p:nvSpPr>
        <p:spPr>
          <a:xfrm>
            <a:off x="6588980" y="4328586"/>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[15, 20]</a:t>
            </a:r>
          </a:p>
          <a:p>
            <a:pPr algn="ctr"/>
            <a:r>
              <a:rPr lang="en-US" sz="3200">
                <a:solidFill>
                  <a:schemeClr val="accent1">
                    <a:lumMod val="75000"/>
                  </a:schemeClr>
                </a:solidFill>
                <a:latin typeface="Gill Sans MT" panose="020B0502020104020203" pitchFamily="34" charset="77"/>
              </a:rPr>
              <a:t>40</a:t>
            </a:r>
          </a:p>
        </p:txBody>
      </p:sp>
      <p:sp>
        <p:nvSpPr>
          <p:cNvPr id="76" name="Rounded Rectangle 75">
            <a:extLst>
              <a:ext uri="{FF2B5EF4-FFF2-40B4-BE49-F238E27FC236}">
                <a16:creationId xmlns:a16="http://schemas.microsoft.com/office/drawing/2014/main" id="{EC81DD9B-CC33-FF41-B876-055A02675655}"/>
              </a:ext>
            </a:extLst>
          </p:cNvPr>
          <p:cNvSpPr/>
          <p:nvPr/>
        </p:nvSpPr>
        <p:spPr>
          <a:xfrm>
            <a:off x="4328380" y="6130278"/>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[10, 30]</a:t>
            </a:r>
          </a:p>
          <a:p>
            <a:pPr algn="ctr"/>
            <a:r>
              <a:rPr lang="en-US" sz="3200">
                <a:solidFill>
                  <a:schemeClr val="accent1">
                    <a:lumMod val="75000"/>
                  </a:schemeClr>
                </a:solidFill>
                <a:latin typeface="Gill Sans MT" panose="020B0502020104020203" pitchFamily="34" charset="77"/>
              </a:rPr>
              <a:t>30</a:t>
            </a:r>
          </a:p>
        </p:txBody>
      </p:sp>
      <p:sp>
        <p:nvSpPr>
          <p:cNvPr id="77" name="Rounded Rectangle 76">
            <a:extLst>
              <a:ext uri="{FF2B5EF4-FFF2-40B4-BE49-F238E27FC236}">
                <a16:creationId xmlns:a16="http://schemas.microsoft.com/office/drawing/2014/main" id="{A4F451DE-A497-4C46-8A8C-32969D93C2BC}"/>
              </a:ext>
            </a:extLst>
          </p:cNvPr>
          <p:cNvSpPr/>
          <p:nvPr/>
        </p:nvSpPr>
        <p:spPr>
          <a:xfrm>
            <a:off x="8770008" y="6130278"/>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[17, 19]</a:t>
            </a:r>
          </a:p>
          <a:p>
            <a:pPr algn="ctr"/>
            <a:r>
              <a:rPr lang="en-US" sz="3200">
                <a:solidFill>
                  <a:schemeClr val="accent1">
                    <a:lumMod val="75000"/>
                  </a:schemeClr>
                </a:solidFill>
                <a:latin typeface="Gill Sans MT" panose="020B0502020104020203" pitchFamily="34" charset="77"/>
              </a:rPr>
              <a:t>40</a:t>
            </a:r>
          </a:p>
        </p:txBody>
      </p:sp>
      <p:sp>
        <p:nvSpPr>
          <p:cNvPr id="78" name="Rounded Rectangle 77">
            <a:extLst>
              <a:ext uri="{FF2B5EF4-FFF2-40B4-BE49-F238E27FC236}">
                <a16:creationId xmlns:a16="http://schemas.microsoft.com/office/drawing/2014/main" id="{5F0A8103-41A5-0A45-A5F8-0AEF71C31510}"/>
              </a:ext>
            </a:extLst>
          </p:cNvPr>
          <p:cNvSpPr/>
          <p:nvPr/>
        </p:nvSpPr>
        <p:spPr>
          <a:xfrm>
            <a:off x="2702780" y="8012674"/>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[5, 20]</a:t>
            </a:r>
          </a:p>
          <a:p>
            <a:pPr algn="ctr"/>
            <a:r>
              <a:rPr lang="en-US" sz="3200">
                <a:solidFill>
                  <a:schemeClr val="accent1">
                    <a:lumMod val="75000"/>
                  </a:schemeClr>
                </a:solidFill>
                <a:latin typeface="Gill Sans MT" panose="020B0502020104020203" pitchFamily="34" charset="77"/>
              </a:rPr>
              <a:t>20</a:t>
            </a:r>
          </a:p>
        </p:txBody>
      </p:sp>
      <p:sp>
        <p:nvSpPr>
          <p:cNvPr id="81" name="Rounded Rectangle 80">
            <a:extLst>
              <a:ext uri="{FF2B5EF4-FFF2-40B4-BE49-F238E27FC236}">
                <a16:creationId xmlns:a16="http://schemas.microsoft.com/office/drawing/2014/main" id="{5BFCF203-5E53-2541-A310-3135C8C234E3}"/>
              </a:ext>
            </a:extLst>
          </p:cNvPr>
          <p:cNvSpPr/>
          <p:nvPr/>
        </p:nvSpPr>
        <p:spPr>
          <a:xfrm>
            <a:off x="6030181" y="8012674"/>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[12, 15]</a:t>
            </a:r>
          </a:p>
          <a:p>
            <a:pPr algn="ctr"/>
            <a:r>
              <a:rPr lang="en-US" sz="3200">
                <a:solidFill>
                  <a:schemeClr val="accent1">
                    <a:lumMod val="75000"/>
                  </a:schemeClr>
                </a:solidFill>
                <a:latin typeface="Gill Sans MT" panose="020B0502020104020203" pitchFamily="34" charset="77"/>
              </a:rPr>
              <a:t>15</a:t>
            </a:r>
          </a:p>
        </p:txBody>
      </p:sp>
      <p:sp>
        <p:nvSpPr>
          <p:cNvPr id="82" name="Rounded Rectangle 81">
            <a:extLst>
              <a:ext uri="{FF2B5EF4-FFF2-40B4-BE49-F238E27FC236}">
                <a16:creationId xmlns:a16="http://schemas.microsoft.com/office/drawing/2014/main" id="{2DB5C04B-22AB-C841-9051-E86BB57BFD7F}"/>
              </a:ext>
            </a:extLst>
          </p:cNvPr>
          <p:cNvSpPr/>
          <p:nvPr/>
        </p:nvSpPr>
        <p:spPr>
          <a:xfrm>
            <a:off x="10449781" y="8012674"/>
            <a:ext cx="1625600" cy="1143000"/>
          </a:xfrm>
          <a:prstGeom prst="round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a:solidFill>
                  <a:schemeClr val="tx1"/>
                </a:solidFill>
                <a:latin typeface="Gill Sans MT" panose="020B0502020104020203" pitchFamily="34" charset="77"/>
              </a:rPr>
              <a:t>[30, 40]</a:t>
            </a:r>
          </a:p>
          <a:p>
            <a:pPr algn="ctr"/>
            <a:r>
              <a:rPr lang="en-US" sz="3200">
                <a:solidFill>
                  <a:schemeClr val="accent1">
                    <a:lumMod val="75000"/>
                  </a:schemeClr>
                </a:solidFill>
                <a:latin typeface="Gill Sans MT" panose="020B0502020104020203" pitchFamily="34" charset="77"/>
              </a:rPr>
              <a:t>40</a:t>
            </a:r>
          </a:p>
        </p:txBody>
      </p:sp>
      <p:sp>
        <p:nvSpPr>
          <p:cNvPr id="83" name="TextBox 82">
            <a:extLst>
              <a:ext uri="{FF2B5EF4-FFF2-40B4-BE49-F238E27FC236}">
                <a16:creationId xmlns:a16="http://schemas.microsoft.com/office/drawing/2014/main" id="{F114CABD-2039-B142-86FC-3CE0B556CBC8}"/>
              </a:ext>
            </a:extLst>
          </p:cNvPr>
          <p:cNvSpPr txBox="1"/>
          <p:nvPr/>
        </p:nvSpPr>
        <p:spPr>
          <a:xfrm>
            <a:off x="485445" y="9677513"/>
            <a:ext cx="15352179" cy="707886"/>
          </a:xfrm>
          <a:prstGeom prst="rect">
            <a:avLst/>
          </a:prstGeom>
          <a:noFill/>
        </p:spPr>
        <p:txBody>
          <a:bodyPr wrap="square" rtlCol="0" anchor="t">
            <a:spAutoFit/>
          </a:bodyPr>
          <a:lstStyle/>
          <a:p>
            <a:r>
              <a:rPr lang="en-US" sz="4000" err="1">
                <a:latin typeface="Gill Sans MT"/>
              </a:rPr>
              <a:t>CrossFS</a:t>
            </a:r>
            <a:r>
              <a:rPr lang="en-US" sz="4000">
                <a:latin typeface="Gill Sans MT"/>
              </a:rPr>
              <a:t> uses interval tree to store I/O block ranges for in-flight requests</a:t>
            </a:r>
            <a:endParaRPr lang="en-US" sz="3600">
              <a:solidFill>
                <a:schemeClr val="tx1">
                  <a:lumMod val="75000"/>
                  <a:lumOff val="25000"/>
                </a:schemeClr>
              </a:solidFill>
              <a:latin typeface="Gill Sans MT"/>
            </a:endParaRPr>
          </a:p>
        </p:txBody>
      </p:sp>
      <p:cxnSp>
        <p:nvCxnSpPr>
          <p:cNvPr id="8" name="Straight Connector 7">
            <a:extLst>
              <a:ext uri="{FF2B5EF4-FFF2-40B4-BE49-F238E27FC236}">
                <a16:creationId xmlns:a16="http://schemas.microsoft.com/office/drawing/2014/main" id="{BB5ADB12-262C-6743-9F50-64813A27D936}"/>
              </a:ext>
            </a:extLst>
          </p:cNvPr>
          <p:cNvCxnSpPr>
            <a:cxnSpLocks/>
            <a:stCxn id="76" idx="0"/>
            <a:endCxn id="4" idx="2"/>
          </p:cNvCxnSpPr>
          <p:nvPr/>
        </p:nvCxnSpPr>
        <p:spPr>
          <a:xfrm flipV="1">
            <a:off x="5141180" y="5471586"/>
            <a:ext cx="2260600" cy="658692"/>
          </a:xfrm>
          <a:prstGeom prst="line">
            <a:avLst/>
          </a:prstGeom>
          <a:ln w="317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FB7CB0BC-E73F-0544-864E-4EE295F7C81B}"/>
              </a:ext>
            </a:extLst>
          </p:cNvPr>
          <p:cNvCxnSpPr>
            <a:cxnSpLocks/>
            <a:stCxn id="4" idx="2"/>
            <a:endCxn id="77" idx="0"/>
          </p:cNvCxnSpPr>
          <p:nvPr/>
        </p:nvCxnSpPr>
        <p:spPr>
          <a:xfrm>
            <a:off x="7401780" y="5471586"/>
            <a:ext cx="2181028" cy="658692"/>
          </a:xfrm>
          <a:prstGeom prst="line">
            <a:avLst/>
          </a:prstGeom>
          <a:ln w="317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EC89DCF1-8909-C647-9E59-5F2B6E8AE1D9}"/>
              </a:ext>
            </a:extLst>
          </p:cNvPr>
          <p:cNvCxnSpPr>
            <a:cxnSpLocks/>
            <a:stCxn id="78" idx="0"/>
          </p:cNvCxnSpPr>
          <p:nvPr/>
        </p:nvCxnSpPr>
        <p:spPr>
          <a:xfrm flipV="1">
            <a:off x="3515580" y="7273278"/>
            <a:ext cx="1625600" cy="739396"/>
          </a:xfrm>
          <a:prstGeom prst="line">
            <a:avLst/>
          </a:prstGeom>
          <a:ln w="317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4FAD6898-C1C8-1D45-B998-94502F9164DD}"/>
              </a:ext>
            </a:extLst>
          </p:cNvPr>
          <p:cNvCxnSpPr>
            <a:cxnSpLocks/>
            <a:endCxn id="81" idx="0"/>
          </p:cNvCxnSpPr>
          <p:nvPr/>
        </p:nvCxnSpPr>
        <p:spPr>
          <a:xfrm>
            <a:off x="5141180" y="7273278"/>
            <a:ext cx="1701801" cy="739396"/>
          </a:xfrm>
          <a:prstGeom prst="line">
            <a:avLst/>
          </a:prstGeom>
          <a:ln w="317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B4533257-79C0-3942-AF80-4B0DCF6FF9C1}"/>
              </a:ext>
            </a:extLst>
          </p:cNvPr>
          <p:cNvCxnSpPr>
            <a:cxnSpLocks/>
            <a:endCxn id="82" idx="0"/>
          </p:cNvCxnSpPr>
          <p:nvPr/>
        </p:nvCxnSpPr>
        <p:spPr>
          <a:xfrm>
            <a:off x="9636981" y="7273278"/>
            <a:ext cx="1625600" cy="739396"/>
          </a:xfrm>
          <a:prstGeom prst="line">
            <a:avLst/>
          </a:prstGeom>
          <a:ln w="3175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2665A6FD-0A93-3A49-B792-6C3E1ACA116E}"/>
              </a:ext>
            </a:extLst>
          </p:cNvPr>
          <p:cNvGrpSpPr/>
          <p:nvPr/>
        </p:nvGrpSpPr>
        <p:grpSpPr>
          <a:xfrm>
            <a:off x="5756631" y="3800466"/>
            <a:ext cx="1267305" cy="629652"/>
            <a:chOff x="1983626" y="4144872"/>
            <a:chExt cx="1267305" cy="629652"/>
          </a:xfrm>
        </p:grpSpPr>
        <p:sp>
          <p:nvSpPr>
            <p:cNvPr id="90" name="TextBox 89">
              <a:extLst>
                <a:ext uri="{FF2B5EF4-FFF2-40B4-BE49-F238E27FC236}">
                  <a16:creationId xmlns:a16="http://schemas.microsoft.com/office/drawing/2014/main" id="{4CDCBDDB-477A-F743-92F3-149B6F3A36B2}"/>
                </a:ext>
              </a:extLst>
            </p:cNvPr>
            <p:cNvSpPr txBox="1"/>
            <p:nvPr/>
          </p:nvSpPr>
          <p:spPr>
            <a:xfrm>
              <a:off x="1983626" y="4144872"/>
              <a:ext cx="870449" cy="523220"/>
            </a:xfrm>
            <a:prstGeom prst="rect">
              <a:avLst/>
            </a:prstGeom>
            <a:noFill/>
          </p:spPr>
          <p:txBody>
            <a:bodyPr wrap="square" rtlCol="0">
              <a:spAutoFit/>
            </a:bodyPr>
            <a:lstStyle/>
            <a:p>
              <a:r>
                <a:rPr lang="en-US" sz="2800">
                  <a:latin typeface="Gill Sans MT" panose="020B0502020104020203" pitchFamily="34" charset="77"/>
                </a:rPr>
                <a:t>Low</a:t>
              </a:r>
            </a:p>
          </p:txBody>
        </p:sp>
        <p:cxnSp>
          <p:nvCxnSpPr>
            <p:cNvPr id="92" name="Straight Arrow Connector 91">
              <a:extLst>
                <a:ext uri="{FF2B5EF4-FFF2-40B4-BE49-F238E27FC236}">
                  <a16:creationId xmlns:a16="http://schemas.microsoft.com/office/drawing/2014/main" id="{02AB1B52-9BD9-7443-90DF-F1BCF032C8CB}"/>
                </a:ext>
              </a:extLst>
            </p:cNvPr>
            <p:cNvCxnSpPr>
              <a:cxnSpLocks/>
            </p:cNvCxnSpPr>
            <p:nvPr/>
          </p:nvCxnSpPr>
          <p:spPr>
            <a:xfrm>
              <a:off x="2692400" y="4458742"/>
              <a:ext cx="558531" cy="315782"/>
            </a:xfrm>
            <a:prstGeom prst="straightConnector1">
              <a:avLst/>
            </a:prstGeom>
            <a:ln w="31750">
              <a:solidFill>
                <a:schemeClr val="tx2">
                  <a:lumMod val="75000"/>
                </a:schemeClr>
              </a:solidFill>
              <a:prstDash val="solid"/>
              <a:tailEnd type="triangle" w="lg" len="lg"/>
            </a:ln>
          </p:spPr>
          <p:style>
            <a:lnRef idx="1">
              <a:schemeClr val="accent1"/>
            </a:lnRef>
            <a:fillRef idx="0">
              <a:schemeClr val="accent1"/>
            </a:fillRef>
            <a:effectRef idx="0">
              <a:schemeClr val="accent1"/>
            </a:effectRef>
            <a:fontRef idx="minor">
              <a:schemeClr val="tx1"/>
            </a:fontRef>
          </p:style>
        </p:cxnSp>
      </p:grpSp>
      <p:grpSp>
        <p:nvGrpSpPr>
          <p:cNvPr id="93" name="Group 92">
            <a:extLst>
              <a:ext uri="{FF2B5EF4-FFF2-40B4-BE49-F238E27FC236}">
                <a16:creationId xmlns:a16="http://schemas.microsoft.com/office/drawing/2014/main" id="{AC678AC4-2386-BE47-BB2E-60D851A5A831}"/>
              </a:ext>
            </a:extLst>
          </p:cNvPr>
          <p:cNvGrpSpPr/>
          <p:nvPr/>
        </p:nvGrpSpPr>
        <p:grpSpPr>
          <a:xfrm>
            <a:off x="7833580" y="3793593"/>
            <a:ext cx="1317428" cy="661414"/>
            <a:chOff x="1374972" y="4161056"/>
            <a:chExt cx="1317428" cy="661414"/>
          </a:xfrm>
        </p:grpSpPr>
        <p:sp>
          <p:nvSpPr>
            <p:cNvPr id="94" name="TextBox 93">
              <a:extLst>
                <a:ext uri="{FF2B5EF4-FFF2-40B4-BE49-F238E27FC236}">
                  <a16:creationId xmlns:a16="http://schemas.microsoft.com/office/drawing/2014/main" id="{AB83397F-5CE4-5A42-B6C1-78D06FA5779C}"/>
                </a:ext>
              </a:extLst>
            </p:cNvPr>
            <p:cNvSpPr txBox="1"/>
            <p:nvPr/>
          </p:nvSpPr>
          <p:spPr>
            <a:xfrm>
              <a:off x="1821951" y="4161056"/>
              <a:ext cx="870449" cy="523220"/>
            </a:xfrm>
            <a:prstGeom prst="rect">
              <a:avLst/>
            </a:prstGeom>
            <a:noFill/>
          </p:spPr>
          <p:txBody>
            <a:bodyPr wrap="square" rtlCol="0">
              <a:spAutoFit/>
            </a:bodyPr>
            <a:lstStyle/>
            <a:p>
              <a:r>
                <a:rPr lang="en-US" sz="2800">
                  <a:latin typeface="Gill Sans MT" panose="020B0502020104020203" pitchFamily="34" charset="77"/>
                </a:rPr>
                <a:t>high</a:t>
              </a:r>
            </a:p>
          </p:txBody>
        </p:sp>
        <p:cxnSp>
          <p:nvCxnSpPr>
            <p:cNvPr id="95" name="Straight Arrow Connector 94">
              <a:extLst>
                <a:ext uri="{FF2B5EF4-FFF2-40B4-BE49-F238E27FC236}">
                  <a16:creationId xmlns:a16="http://schemas.microsoft.com/office/drawing/2014/main" id="{B4B91411-6275-F948-85E1-A20EC8B9A03C}"/>
                </a:ext>
              </a:extLst>
            </p:cNvPr>
            <p:cNvCxnSpPr>
              <a:cxnSpLocks/>
            </p:cNvCxnSpPr>
            <p:nvPr/>
          </p:nvCxnSpPr>
          <p:spPr>
            <a:xfrm flipH="1">
              <a:off x="1374972" y="4508076"/>
              <a:ext cx="462984" cy="314394"/>
            </a:xfrm>
            <a:prstGeom prst="straightConnector1">
              <a:avLst/>
            </a:prstGeom>
            <a:ln w="31750">
              <a:solidFill>
                <a:schemeClr val="tx2">
                  <a:lumMod val="75000"/>
                </a:schemeClr>
              </a:solidFill>
              <a:prstDash val="solid"/>
              <a:tailEnd type="triangle" w="lg" len="lg"/>
            </a:ln>
          </p:spPr>
          <p:style>
            <a:lnRef idx="1">
              <a:schemeClr val="accent1"/>
            </a:lnRef>
            <a:fillRef idx="0">
              <a:schemeClr val="accent1"/>
            </a:fillRef>
            <a:effectRef idx="0">
              <a:schemeClr val="accent1"/>
            </a:effectRef>
            <a:fontRef idx="minor">
              <a:schemeClr val="tx1"/>
            </a:fontRef>
          </p:style>
        </p:cxnSp>
      </p:grpSp>
      <p:grpSp>
        <p:nvGrpSpPr>
          <p:cNvPr id="96" name="Group 95">
            <a:extLst>
              <a:ext uri="{FF2B5EF4-FFF2-40B4-BE49-F238E27FC236}">
                <a16:creationId xmlns:a16="http://schemas.microsoft.com/office/drawing/2014/main" id="{F23200BC-6F91-B742-9DBB-D4711F9F1FD4}"/>
              </a:ext>
            </a:extLst>
          </p:cNvPr>
          <p:cNvGrpSpPr/>
          <p:nvPr/>
        </p:nvGrpSpPr>
        <p:grpSpPr>
          <a:xfrm>
            <a:off x="8052852" y="4699475"/>
            <a:ext cx="1949055" cy="954107"/>
            <a:chOff x="1233857" y="4161056"/>
            <a:chExt cx="1949055" cy="954107"/>
          </a:xfrm>
        </p:grpSpPr>
        <p:sp>
          <p:nvSpPr>
            <p:cNvPr id="97" name="TextBox 96">
              <a:extLst>
                <a:ext uri="{FF2B5EF4-FFF2-40B4-BE49-F238E27FC236}">
                  <a16:creationId xmlns:a16="http://schemas.microsoft.com/office/drawing/2014/main" id="{DCFE8ECE-FB5B-E141-9EC2-446959C7545E}"/>
                </a:ext>
              </a:extLst>
            </p:cNvPr>
            <p:cNvSpPr txBox="1"/>
            <p:nvPr/>
          </p:nvSpPr>
          <p:spPr>
            <a:xfrm>
              <a:off x="1821951" y="4161056"/>
              <a:ext cx="1360961" cy="954107"/>
            </a:xfrm>
            <a:prstGeom prst="rect">
              <a:avLst/>
            </a:prstGeom>
            <a:noFill/>
          </p:spPr>
          <p:txBody>
            <a:bodyPr wrap="square" rtlCol="0">
              <a:spAutoFit/>
            </a:bodyPr>
            <a:lstStyle/>
            <a:p>
              <a:r>
                <a:rPr lang="en-US" sz="2800">
                  <a:solidFill>
                    <a:schemeClr val="accent1">
                      <a:lumMod val="75000"/>
                    </a:schemeClr>
                  </a:solidFill>
                  <a:latin typeface="Gill Sans MT" panose="020B0502020104020203" pitchFamily="34" charset="77"/>
                </a:rPr>
                <a:t>Max in subtree</a:t>
              </a:r>
            </a:p>
          </p:txBody>
        </p:sp>
        <p:cxnSp>
          <p:nvCxnSpPr>
            <p:cNvPr id="98" name="Straight Arrow Connector 97">
              <a:extLst>
                <a:ext uri="{FF2B5EF4-FFF2-40B4-BE49-F238E27FC236}">
                  <a16:creationId xmlns:a16="http://schemas.microsoft.com/office/drawing/2014/main" id="{B1463640-240E-5B4D-AB20-24DE219DBA82}"/>
                </a:ext>
              </a:extLst>
            </p:cNvPr>
            <p:cNvCxnSpPr>
              <a:cxnSpLocks/>
            </p:cNvCxnSpPr>
            <p:nvPr/>
          </p:nvCxnSpPr>
          <p:spPr>
            <a:xfrm flipH="1">
              <a:off x="1233857" y="4633777"/>
              <a:ext cx="570374" cy="4332"/>
            </a:xfrm>
            <a:prstGeom prst="straightConnector1">
              <a:avLst/>
            </a:prstGeom>
            <a:ln w="31750">
              <a:solidFill>
                <a:schemeClr val="accent1">
                  <a:lumMod val="75000"/>
                </a:schemeClr>
              </a:solidFill>
              <a:prstDash val="solid"/>
              <a:tailEnd type="triangle" w="lg" len="lg"/>
            </a:ln>
          </p:spPr>
          <p:style>
            <a:lnRef idx="1">
              <a:schemeClr val="accent1"/>
            </a:lnRef>
            <a:fillRef idx="0">
              <a:schemeClr val="accent1"/>
            </a:fillRef>
            <a:effectRef idx="0">
              <a:schemeClr val="accent1"/>
            </a:effectRef>
            <a:fontRef idx="minor">
              <a:schemeClr val="tx1"/>
            </a:fontRef>
          </p:style>
        </p:cxnSp>
      </p:grpSp>
      <p:sp>
        <p:nvSpPr>
          <p:cNvPr id="27" name="TextBox 26">
            <a:extLst>
              <a:ext uri="{FF2B5EF4-FFF2-40B4-BE49-F238E27FC236}">
                <a16:creationId xmlns:a16="http://schemas.microsoft.com/office/drawing/2014/main" id="{E396757A-40FD-4F48-9129-EFB484E69358}"/>
              </a:ext>
            </a:extLst>
          </p:cNvPr>
          <p:cNvSpPr txBox="1"/>
          <p:nvPr/>
        </p:nvSpPr>
        <p:spPr>
          <a:xfrm>
            <a:off x="727399" y="2878209"/>
            <a:ext cx="14680812" cy="707886"/>
          </a:xfrm>
          <a:prstGeom prst="rect">
            <a:avLst/>
          </a:prstGeom>
          <a:noFill/>
        </p:spPr>
        <p:txBody>
          <a:bodyPr wrap="square" rtlCol="0" anchor="t">
            <a:spAutoFit/>
          </a:bodyPr>
          <a:lstStyle/>
          <a:p>
            <a:r>
              <a:rPr lang="en-US" sz="4000">
                <a:latin typeface="Gill Sans MT"/>
              </a:rPr>
              <a:t>Efficient lookup of overlapping blocks requests across FD-queues</a:t>
            </a:r>
            <a:endParaRPr lang="en-US" sz="3600">
              <a:solidFill>
                <a:schemeClr val="tx1">
                  <a:lumMod val="75000"/>
                  <a:lumOff val="25000"/>
                </a:schemeClr>
              </a:solidFill>
              <a:latin typeface="Gill Sans MT"/>
            </a:endParaRPr>
          </a:p>
        </p:txBody>
      </p:sp>
    </p:spTree>
    <p:extLst>
      <p:ext uri="{BB962C8B-B14F-4D97-AF65-F5344CB8AC3E}">
        <p14:creationId xmlns:p14="http://schemas.microsoft.com/office/powerpoint/2010/main" val="4029824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6" grpId="0" animBg="1"/>
      <p:bldP spid="77" grpId="0" animBg="1"/>
      <p:bldP spid="78" grpId="0" animBg="1"/>
      <p:bldP spid="81" grpId="0" animBg="1"/>
      <p:bldP spid="82" grpId="0" animBg="1"/>
      <p:bldP spid="83" grpId="0"/>
      <p:bldP spid="2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7" name="Google Shape;47;p8"/>
          <p:cNvSpPr txBox="1"/>
          <p:nvPr/>
        </p:nvSpPr>
        <p:spPr>
          <a:xfrm>
            <a:off x="727399" y="445006"/>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a:latin typeface="Gill Sans MT" panose="020B0502020104020203" pitchFamily="34" charset="0"/>
                <a:ea typeface="Gill Sans"/>
                <a:cs typeface="Gill Sans"/>
                <a:sym typeface="Gill Sans"/>
              </a:rPr>
              <a:t>Fine-grained Concurrency Control</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18</a:t>
            </a:fld>
            <a:endParaRPr/>
          </a:p>
        </p:txBody>
      </p:sp>
      <p:sp>
        <p:nvSpPr>
          <p:cNvPr id="22" name="TextBox 21">
            <a:extLst>
              <a:ext uri="{FF2B5EF4-FFF2-40B4-BE49-F238E27FC236}">
                <a16:creationId xmlns:a16="http://schemas.microsoft.com/office/drawing/2014/main" id="{77D49F11-6126-9C4B-9E38-BA46E7C91DD1}"/>
              </a:ext>
            </a:extLst>
          </p:cNvPr>
          <p:cNvSpPr txBox="1"/>
          <p:nvPr/>
        </p:nvSpPr>
        <p:spPr>
          <a:xfrm>
            <a:off x="727399" y="1958423"/>
            <a:ext cx="14680812" cy="707886"/>
          </a:xfrm>
          <a:prstGeom prst="rect">
            <a:avLst/>
          </a:prstGeom>
          <a:noFill/>
        </p:spPr>
        <p:txBody>
          <a:bodyPr wrap="square" rtlCol="0" anchor="t">
            <a:spAutoFit/>
          </a:bodyPr>
          <a:lstStyle/>
          <a:p>
            <a:r>
              <a:rPr lang="en-US" sz="4000">
                <a:latin typeface="Gill Sans MT"/>
              </a:rPr>
              <a:t>Resolving conflict writes – Interval tree structure</a:t>
            </a:r>
            <a:endParaRPr lang="en-US" sz="3600">
              <a:solidFill>
                <a:schemeClr val="tx1">
                  <a:lumMod val="75000"/>
                  <a:lumOff val="25000"/>
                </a:schemeClr>
              </a:solidFill>
              <a:latin typeface="Gill Sans MT"/>
            </a:endParaRPr>
          </a:p>
        </p:txBody>
      </p:sp>
      <p:sp>
        <p:nvSpPr>
          <p:cNvPr id="9" name="TextBox 8">
            <a:extLst>
              <a:ext uri="{FF2B5EF4-FFF2-40B4-BE49-F238E27FC236}">
                <a16:creationId xmlns:a16="http://schemas.microsoft.com/office/drawing/2014/main" id="{C8E4BF48-198F-7744-9BFD-A36AD4C9131F}"/>
              </a:ext>
            </a:extLst>
          </p:cNvPr>
          <p:cNvSpPr txBox="1"/>
          <p:nvPr/>
        </p:nvSpPr>
        <p:spPr>
          <a:xfrm>
            <a:off x="727398" y="2733499"/>
            <a:ext cx="6916985" cy="2000548"/>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1</a:t>
            </a:r>
          </a:p>
          <a:p>
            <a:pPr marL="731520"/>
            <a:r>
              <a:rPr lang="en-US" sz="3000">
                <a:solidFill>
                  <a:schemeClr val="tx1">
                    <a:lumMod val="75000"/>
                    <a:lumOff val="25000"/>
                  </a:schemeClr>
                </a:solidFill>
                <a:latin typeface="Gill Sans MT"/>
              </a:rPr>
              <a:t>        fd1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rgbClr val="00B050"/>
                </a:solidFill>
                <a:latin typeface="Gill Sans MT"/>
              </a:rPr>
              <a:t>Op1</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(fd1,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a:t>
            </a:r>
            <a:r>
              <a:rPr lang="en-US" sz="3000">
                <a:solidFill>
                  <a:srgbClr val="FF0000"/>
                </a:solidFill>
                <a:latin typeface="Gill Sans MT"/>
              </a:rPr>
              <a:t>off=0</a:t>
            </a:r>
            <a:r>
              <a:rPr lang="en-US" sz="3000">
                <a:solidFill>
                  <a:schemeClr val="tx1">
                    <a:lumMod val="75000"/>
                    <a:lumOff val="25000"/>
                  </a:schemeClr>
                </a:solidFill>
                <a:latin typeface="Gill Sans MT"/>
              </a:rPr>
              <a:t>)</a:t>
            </a:r>
          </a:p>
          <a:p>
            <a:pPr marL="731520"/>
            <a:r>
              <a:rPr lang="en-US" sz="3200">
                <a:solidFill>
                  <a:schemeClr val="tx1">
                    <a:lumMod val="75000"/>
                    <a:lumOff val="25000"/>
                  </a:schemeClr>
                </a:solidFill>
                <a:latin typeface="Gill Sans MT"/>
              </a:rPr>
              <a:t>         </a:t>
            </a:r>
          </a:p>
        </p:txBody>
      </p:sp>
      <p:sp>
        <p:nvSpPr>
          <p:cNvPr id="10" name="TextBox 9">
            <a:extLst>
              <a:ext uri="{FF2B5EF4-FFF2-40B4-BE49-F238E27FC236}">
                <a16:creationId xmlns:a16="http://schemas.microsoft.com/office/drawing/2014/main" id="{8F8FBAB9-CAFE-D34A-A05E-C0B1E9F10D3A}"/>
              </a:ext>
            </a:extLst>
          </p:cNvPr>
          <p:cNvSpPr txBox="1"/>
          <p:nvPr/>
        </p:nvSpPr>
        <p:spPr>
          <a:xfrm>
            <a:off x="7772399" y="2733499"/>
            <a:ext cx="7632233" cy="1969770"/>
          </a:xfrm>
          <a:prstGeom prst="rect">
            <a:avLst/>
          </a:prstGeom>
          <a:noFill/>
          <a:ln w="25400">
            <a:solidFill>
              <a:schemeClr val="tx1"/>
            </a:solidFill>
          </a:ln>
        </p:spPr>
        <p:txBody>
          <a:bodyPr wrap="square" lIns="0" tIns="45720" rIns="91440" bIns="45720" rtlCol="0" anchor="t">
            <a:spAutoFit/>
          </a:bodyPr>
          <a:lstStyle/>
          <a:p>
            <a:pPr marL="731520"/>
            <a:r>
              <a:rPr lang="en-US" sz="3200" b="1">
                <a:solidFill>
                  <a:schemeClr val="tx1"/>
                </a:solidFill>
                <a:latin typeface="Gill Sans MT"/>
              </a:rPr>
              <a:t>Thread 2</a:t>
            </a:r>
          </a:p>
          <a:p>
            <a:pPr marL="731520"/>
            <a:r>
              <a:rPr lang="en-US" sz="3000">
                <a:solidFill>
                  <a:schemeClr val="tx1">
                    <a:lumMod val="75000"/>
                    <a:lumOff val="25000"/>
                  </a:schemeClr>
                </a:solidFill>
                <a:latin typeface="Gill Sans MT"/>
              </a:rPr>
              <a:t>         fd2 = open(“</a:t>
            </a:r>
            <a:r>
              <a:rPr lang="en-US" sz="3000" err="1">
                <a:solidFill>
                  <a:schemeClr val="tx1">
                    <a:lumMod val="75000"/>
                    <a:lumOff val="25000"/>
                  </a:schemeClr>
                </a:solidFill>
                <a:latin typeface="Gill Sans MT"/>
              </a:rPr>
              <a:t>shared_file</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rw</a:t>
            </a:r>
            <a:r>
              <a:rPr lang="en-US" sz="3000">
                <a:solidFill>
                  <a:schemeClr val="tx1">
                    <a:lumMod val="75000"/>
                    <a:lumOff val="25000"/>
                  </a:schemeClr>
                </a:solidFill>
                <a:latin typeface="Gill Sans MT"/>
              </a:rPr>
              <a:t>);</a:t>
            </a:r>
          </a:p>
          <a:p>
            <a:pPr marL="731520"/>
            <a:r>
              <a:rPr lang="en-US" sz="3000" b="1">
                <a:solidFill>
                  <a:schemeClr val="accent4"/>
                </a:solidFill>
                <a:latin typeface="Gill Sans MT"/>
              </a:rPr>
              <a:t>Op2</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=4096, off = 4096)</a:t>
            </a:r>
          </a:p>
          <a:p>
            <a:pPr marL="731520"/>
            <a:r>
              <a:rPr lang="en-US" sz="3000" b="1">
                <a:solidFill>
                  <a:schemeClr val="accent6">
                    <a:lumMod val="75000"/>
                  </a:schemeClr>
                </a:solidFill>
                <a:latin typeface="Gill Sans MT"/>
              </a:rPr>
              <a:t>Op3</a:t>
            </a:r>
            <a:r>
              <a:rPr lang="en-US" sz="3000">
                <a:solidFill>
                  <a:schemeClr val="accent2"/>
                </a:solidFill>
                <a:latin typeface="Gill Sans MT"/>
              </a:rPr>
              <a:t>:</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pwrite</a:t>
            </a:r>
            <a:r>
              <a:rPr lang="en-US" sz="3000">
                <a:solidFill>
                  <a:schemeClr val="tx1">
                    <a:lumMod val="75000"/>
                    <a:lumOff val="25000"/>
                  </a:schemeClr>
                </a:solidFill>
                <a:latin typeface="Gill Sans MT"/>
              </a:rPr>
              <a:t>(fd2, </a:t>
            </a:r>
            <a:r>
              <a:rPr lang="en-US" sz="3000" err="1">
                <a:solidFill>
                  <a:schemeClr val="tx1">
                    <a:lumMod val="75000"/>
                    <a:lumOff val="25000"/>
                  </a:schemeClr>
                </a:solidFill>
                <a:latin typeface="Gill Sans MT"/>
              </a:rPr>
              <a:t>buf</a:t>
            </a:r>
            <a:r>
              <a:rPr lang="en-US" sz="3000">
                <a:solidFill>
                  <a:schemeClr val="tx1">
                    <a:lumMod val="75000"/>
                    <a:lumOff val="25000"/>
                  </a:schemeClr>
                </a:solidFill>
                <a:latin typeface="Gill Sans MT"/>
              </a:rPr>
              <a:t>, </a:t>
            </a:r>
            <a:r>
              <a:rPr lang="en-US" sz="3000" err="1">
                <a:solidFill>
                  <a:schemeClr val="tx1">
                    <a:lumMod val="75000"/>
                    <a:lumOff val="25000"/>
                  </a:schemeClr>
                </a:solidFill>
                <a:latin typeface="Gill Sans MT"/>
              </a:rPr>
              <a:t>sz</a:t>
            </a:r>
            <a:r>
              <a:rPr lang="en-US" sz="3000">
                <a:solidFill>
                  <a:schemeClr val="tx1">
                    <a:lumMod val="75000"/>
                    <a:lumOff val="25000"/>
                  </a:schemeClr>
                </a:solidFill>
                <a:latin typeface="Gill Sans MT"/>
              </a:rPr>
              <a:t> = 4096, </a:t>
            </a:r>
            <a:r>
              <a:rPr lang="en-US" sz="3000">
                <a:solidFill>
                  <a:srgbClr val="FF0000"/>
                </a:solidFill>
                <a:latin typeface="Gill Sans MT"/>
              </a:rPr>
              <a:t>off = 0</a:t>
            </a:r>
            <a:r>
              <a:rPr lang="en-US" sz="3000">
                <a:solidFill>
                  <a:schemeClr val="tx1">
                    <a:lumMod val="75000"/>
                    <a:lumOff val="25000"/>
                  </a:schemeClr>
                </a:solidFill>
                <a:latin typeface="Gill Sans MT"/>
              </a:rPr>
              <a:t>);</a:t>
            </a:r>
          </a:p>
        </p:txBody>
      </p:sp>
      <p:grpSp>
        <p:nvGrpSpPr>
          <p:cNvPr id="3" name="Group 2">
            <a:extLst>
              <a:ext uri="{FF2B5EF4-FFF2-40B4-BE49-F238E27FC236}">
                <a16:creationId xmlns:a16="http://schemas.microsoft.com/office/drawing/2014/main" id="{011E8AB9-5429-384C-88FF-AD1603ACB26A}"/>
              </a:ext>
            </a:extLst>
          </p:cNvPr>
          <p:cNvGrpSpPr/>
          <p:nvPr/>
        </p:nvGrpSpPr>
        <p:grpSpPr>
          <a:xfrm>
            <a:off x="11365462" y="8053440"/>
            <a:ext cx="4039171" cy="2459646"/>
            <a:chOff x="11369040" y="6666066"/>
            <a:chExt cx="4039171" cy="2459646"/>
          </a:xfrm>
        </p:grpSpPr>
        <p:sp>
          <p:nvSpPr>
            <p:cNvPr id="32" name="Rectangle 31">
              <a:extLst>
                <a:ext uri="{FF2B5EF4-FFF2-40B4-BE49-F238E27FC236}">
                  <a16:creationId xmlns:a16="http://schemas.microsoft.com/office/drawing/2014/main" id="{D69C1E9E-080A-2B42-AD84-49B64AB0B70F}"/>
                </a:ext>
              </a:extLst>
            </p:cNvPr>
            <p:cNvSpPr/>
            <p:nvPr/>
          </p:nvSpPr>
          <p:spPr>
            <a:xfrm>
              <a:off x="11369040" y="6666066"/>
              <a:ext cx="4039170" cy="24596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712A097-D749-DD43-8FD3-2199DE900FF5}"/>
                </a:ext>
              </a:extLst>
            </p:cNvPr>
            <p:cNvSpPr/>
            <p:nvPr/>
          </p:nvSpPr>
          <p:spPr>
            <a:xfrm>
              <a:off x="11369040" y="6666066"/>
              <a:ext cx="4039171" cy="1113510"/>
            </a:xfrm>
            <a:prstGeom prst="rect">
              <a:avLst/>
            </a:prstGeom>
            <a:solidFill>
              <a:srgbClr val="FFC000"/>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component</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45" name="TextBox 44">
              <a:extLst>
                <a:ext uri="{FF2B5EF4-FFF2-40B4-BE49-F238E27FC236}">
                  <a16:creationId xmlns:a16="http://schemas.microsoft.com/office/drawing/2014/main" id="{79FE2E1B-8EEA-0C4C-8EBB-019B778F608B}"/>
                </a:ext>
              </a:extLst>
            </p:cNvPr>
            <p:cNvSpPr txBox="1"/>
            <p:nvPr/>
          </p:nvSpPr>
          <p:spPr>
            <a:xfrm>
              <a:off x="11518223" y="8041544"/>
              <a:ext cx="3740804" cy="954107"/>
            </a:xfrm>
            <a:prstGeom prst="rect">
              <a:avLst/>
            </a:prstGeom>
            <a:noFill/>
          </p:spPr>
          <p:txBody>
            <a:bodyPr wrap="square" rtlCol="0">
              <a:spAutoFit/>
            </a:bodyPr>
            <a:lstStyle/>
            <a:p>
              <a:r>
                <a:rPr lang="en-US" sz="2800">
                  <a:latin typeface="Gill Sans MT" panose="020B0502020104020203" pitchFamily="34" charset="77"/>
                </a:rPr>
                <a:t>Create FD-queue in DMA-able NVM region</a:t>
              </a:r>
            </a:p>
          </p:txBody>
        </p:sp>
      </p:grpSp>
      <p:sp>
        <p:nvSpPr>
          <p:cNvPr id="23" name="Rectangle 22">
            <a:extLst>
              <a:ext uri="{FF2B5EF4-FFF2-40B4-BE49-F238E27FC236}">
                <a16:creationId xmlns:a16="http://schemas.microsoft.com/office/drawing/2014/main" id="{A8D6387E-00F1-3D45-B1E3-A8E03BDE2205}"/>
              </a:ext>
            </a:extLst>
          </p:cNvPr>
          <p:cNvSpPr/>
          <p:nvPr/>
        </p:nvSpPr>
        <p:spPr>
          <a:xfrm>
            <a:off x="727399" y="4921027"/>
            <a:ext cx="14677233" cy="297160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D4AAEDA6-6B94-9143-9EEB-E5A4BDA243CA}"/>
              </a:ext>
            </a:extLst>
          </p:cNvPr>
          <p:cNvGrpSpPr/>
          <p:nvPr/>
        </p:nvGrpSpPr>
        <p:grpSpPr>
          <a:xfrm>
            <a:off x="727399" y="5123138"/>
            <a:ext cx="7281611" cy="2679175"/>
            <a:chOff x="727399" y="5123138"/>
            <a:chExt cx="7281611" cy="2679175"/>
          </a:xfrm>
        </p:grpSpPr>
        <p:sp>
          <p:nvSpPr>
            <p:cNvPr id="24" name="Oval 23">
              <a:extLst>
                <a:ext uri="{FF2B5EF4-FFF2-40B4-BE49-F238E27FC236}">
                  <a16:creationId xmlns:a16="http://schemas.microsoft.com/office/drawing/2014/main" id="{773FCE9C-BABC-DA4A-B7C6-5B0F239E6E0A}"/>
                </a:ext>
              </a:extLst>
            </p:cNvPr>
            <p:cNvSpPr/>
            <p:nvPr/>
          </p:nvSpPr>
          <p:spPr>
            <a:xfrm>
              <a:off x="3418087" y="5123138"/>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25" name="Oval 24">
              <a:extLst>
                <a:ext uri="{FF2B5EF4-FFF2-40B4-BE49-F238E27FC236}">
                  <a16:creationId xmlns:a16="http://schemas.microsoft.com/office/drawing/2014/main" id="{0BAAE38E-33A9-0245-ACC9-64E3B9FF607B}"/>
                </a:ext>
              </a:extLst>
            </p:cNvPr>
            <p:cNvSpPr/>
            <p:nvPr/>
          </p:nvSpPr>
          <p:spPr>
            <a:xfrm>
              <a:off x="2539155" y="6072136"/>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6" name="Straight Connector 25">
              <a:extLst>
                <a:ext uri="{FF2B5EF4-FFF2-40B4-BE49-F238E27FC236}">
                  <a16:creationId xmlns:a16="http://schemas.microsoft.com/office/drawing/2014/main" id="{9F9C0A76-E1F2-3B45-841F-0229EFE74647}"/>
                </a:ext>
              </a:extLst>
            </p:cNvPr>
            <p:cNvCxnSpPr>
              <a:cxnSpLocks/>
            </p:cNvCxnSpPr>
            <p:nvPr/>
          </p:nvCxnSpPr>
          <p:spPr>
            <a:xfrm flipH="1">
              <a:off x="3065117" y="5707659"/>
              <a:ext cx="424076" cy="4133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A2C887B1-5C35-7349-8E9C-A35762B9EF41}"/>
                </a:ext>
              </a:extLst>
            </p:cNvPr>
            <p:cNvSpPr/>
            <p:nvPr/>
          </p:nvSpPr>
          <p:spPr>
            <a:xfrm>
              <a:off x="4876873" y="6067663"/>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28" name="Straight Connector 27">
              <a:extLst>
                <a:ext uri="{FF2B5EF4-FFF2-40B4-BE49-F238E27FC236}">
                  <a16:creationId xmlns:a16="http://schemas.microsoft.com/office/drawing/2014/main" id="{E7E1510C-2FCC-A549-AD8D-23D73050283F}"/>
                </a:ext>
              </a:extLst>
            </p:cNvPr>
            <p:cNvCxnSpPr>
              <a:cxnSpLocks/>
              <a:stCxn id="27" idx="1"/>
              <a:endCxn id="24" idx="5"/>
            </p:cNvCxnSpPr>
            <p:nvPr/>
          </p:nvCxnSpPr>
          <p:spPr>
            <a:xfrm flipH="1" flipV="1">
              <a:off x="4038213" y="5743264"/>
              <a:ext cx="945057" cy="43079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Oval 30">
              <a:extLst>
                <a:ext uri="{FF2B5EF4-FFF2-40B4-BE49-F238E27FC236}">
                  <a16:creationId xmlns:a16="http://schemas.microsoft.com/office/drawing/2014/main" id="{2C3B64F5-E5C6-4740-8015-B7A659279ACB}"/>
                </a:ext>
              </a:extLst>
            </p:cNvPr>
            <p:cNvSpPr/>
            <p:nvPr/>
          </p:nvSpPr>
          <p:spPr>
            <a:xfrm>
              <a:off x="1812632" y="706246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34" name="Oval 33">
              <a:extLst>
                <a:ext uri="{FF2B5EF4-FFF2-40B4-BE49-F238E27FC236}">
                  <a16:creationId xmlns:a16="http://schemas.microsoft.com/office/drawing/2014/main" id="{00931748-C154-8947-858A-4BFC73492EAB}"/>
                </a:ext>
              </a:extLst>
            </p:cNvPr>
            <p:cNvSpPr/>
            <p:nvPr/>
          </p:nvSpPr>
          <p:spPr>
            <a:xfrm>
              <a:off x="3261126" y="7075790"/>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39" name="Oval 38">
              <a:extLst>
                <a:ext uri="{FF2B5EF4-FFF2-40B4-BE49-F238E27FC236}">
                  <a16:creationId xmlns:a16="http://schemas.microsoft.com/office/drawing/2014/main" id="{64EE11FF-3B63-1D48-A130-226F80382002}"/>
                </a:ext>
              </a:extLst>
            </p:cNvPr>
            <p:cNvSpPr/>
            <p:nvPr/>
          </p:nvSpPr>
          <p:spPr>
            <a:xfrm>
              <a:off x="5603396" y="7062459"/>
              <a:ext cx="726523" cy="726523"/>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48" name="Straight Connector 47">
              <a:extLst>
                <a:ext uri="{FF2B5EF4-FFF2-40B4-BE49-F238E27FC236}">
                  <a16:creationId xmlns:a16="http://schemas.microsoft.com/office/drawing/2014/main" id="{5517A298-C337-9A44-A8A5-B4C74C5C1499}"/>
                </a:ext>
              </a:extLst>
            </p:cNvPr>
            <p:cNvCxnSpPr>
              <a:cxnSpLocks/>
              <a:endCxn id="31" idx="0"/>
            </p:cNvCxnSpPr>
            <p:nvPr/>
          </p:nvCxnSpPr>
          <p:spPr>
            <a:xfrm flipH="1">
              <a:off x="2175894" y="6685010"/>
              <a:ext cx="459548" cy="37745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907DCC41-59B2-5A48-ACB7-D6EF6B52FE31}"/>
                </a:ext>
              </a:extLst>
            </p:cNvPr>
            <p:cNvCxnSpPr>
              <a:cxnSpLocks/>
              <a:stCxn id="34" idx="0"/>
            </p:cNvCxnSpPr>
            <p:nvPr/>
          </p:nvCxnSpPr>
          <p:spPr>
            <a:xfrm flipH="1" flipV="1">
              <a:off x="3147662" y="6727338"/>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DE15697-0EE9-BB4A-8EE1-BA2CAAC3BDEF}"/>
                </a:ext>
              </a:extLst>
            </p:cNvPr>
            <p:cNvCxnSpPr>
              <a:cxnSpLocks/>
            </p:cNvCxnSpPr>
            <p:nvPr/>
          </p:nvCxnSpPr>
          <p:spPr>
            <a:xfrm flipH="1" flipV="1">
              <a:off x="5475007" y="6699509"/>
              <a:ext cx="476726" cy="34845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DF21DB18-A699-604F-BDF3-7E9308384E78}"/>
                </a:ext>
              </a:extLst>
            </p:cNvPr>
            <p:cNvSpPr txBox="1"/>
            <p:nvPr/>
          </p:nvSpPr>
          <p:spPr>
            <a:xfrm>
              <a:off x="4144610" y="5143700"/>
              <a:ext cx="1679091" cy="523220"/>
            </a:xfrm>
            <a:prstGeom prst="rect">
              <a:avLst/>
            </a:prstGeom>
            <a:noFill/>
          </p:spPr>
          <p:txBody>
            <a:bodyPr wrap="square" rtlCol="0">
              <a:spAutoFit/>
            </a:bodyPr>
            <a:lstStyle/>
            <a:p>
              <a:r>
                <a:rPr lang="en-US" sz="2800">
                  <a:latin typeface="Gill Sans MT" panose="020B0502020104020203" pitchFamily="34" charset="77"/>
                </a:rPr>
                <a:t>[0, 16k]</a:t>
              </a:r>
            </a:p>
          </p:txBody>
        </p:sp>
        <p:sp>
          <p:nvSpPr>
            <p:cNvPr id="52" name="TextBox 51">
              <a:extLst>
                <a:ext uri="{FF2B5EF4-FFF2-40B4-BE49-F238E27FC236}">
                  <a16:creationId xmlns:a16="http://schemas.microsoft.com/office/drawing/2014/main" id="{068FD7E4-49C5-A14A-88CA-2418714FD338}"/>
                </a:ext>
              </a:extLst>
            </p:cNvPr>
            <p:cNvSpPr txBox="1"/>
            <p:nvPr/>
          </p:nvSpPr>
          <p:spPr>
            <a:xfrm>
              <a:off x="6329919" y="7146990"/>
              <a:ext cx="1679091" cy="523220"/>
            </a:xfrm>
            <a:prstGeom prst="rect">
              <a:avLst/>
            </a:prstGeom>
            <a:noFill/>
          </p:spPr>
          <p:txBody>
            <a:bodyPr wrap="square" rtlCol="0">
              <a:spAutoFit/>
            </a:bodyPr>
            <a:lstStyle/>
            <a:p>
              <a:r>
                <a:rPr lang="en-US" sz="2800">
                  <a:latin typeface="Gill Sans MT" panose="020B0502020104020203" pitchFamily="34" charset="77"/>
                </a:rPr>
                <a:t>[8k, 12k]</a:t>
              </a:r>
            </a:p>
          </p:txBody>
        </p:sp>
        <p:sp>
          <p:nvSpPr>
            <p:cNvPr id="53" name="TextBox 52">
              <a:extLst>
                <a:ext uri="{FF2B5EF4-FFF2-40B4-BE49-F238E27FC236}">
                  <a16:creationId xmlns:a16="http://schemas.microsoft.com/office/drawing/2014/main" id="{7FB42133-2FA5-7448-941E-D069EC46C110}"/>
                </a:ext>
              </a:extLst>
            </p:cNvPr>
            <p:cNvSpPr txBox="1"/>
            <p:nvPr/>
          </p:nvSpPr>
          <p:spPr>
            <a:xfrm>
              <a:off x="727399" y="7151873"/>
              <a:ext cx="1225095" cy="523220"/>
            </a:xfrm>
            <a:prstGeom prst="rect">
              <a:avLst/>
            </a:prstGeom>
            <a:noFill/>
          </p:spPr>
          <p:txBody>
            <a:bodyPr wrap="square" rtlCol="0">
              <a:spAutoFit/>
            </a:bodyPr>
            <a:lstStyle/>
            <a:p>
              <a:r>
                <a:rPr lang="en-US" sz="2800">
                  <a:latin typeface="Gill Sans MT" panose="020B0502020104020203" pitchFamily="34" charset="77"/>
                </a:rPr>
                <a:t>[0, 4k]</a:t>
              </a:r>
            </a:p>
          </p:txBody>
        </p:sp>
        <p:sp>
          <p:nvSpPr>
            <p:cNvPr id="54" name="TextBox 53">
              <a:extLst>
                <a:ext uri="{FF2B5EF4-FFF2-40B4-BE49-F238E27FC236}">
                  <a16:creationId xmlns:a16="http://schemas.microsoft.com/office/drawing/2014/main" id="{01DFCDAF-97E6-704C-9D0F-37B9A5E26E71}"/>
                </a:ext>
              </a:extLst>
            </p:cNvPr>
            <p:cNvSpPr txBox="1"/>
            <p:nvPr/>
          </p:nvSpPr>
          <p:spPr>
            <a:xfrm>
              <a:off x="3965084" y="7166685"/>
              <a:ext cx="1297616" cy="523220"/>
            </a:xfrm>
            <a:prstGeom prst="rect">
              <a:avLst/>
            </a:prstGeom>
            <a:noFill/>
          </p:spPr>
          <p:txBody>
            <a:bodyPr wrap="square" rtlCol="0">
              <a:spAutoFit/>
            </a:bodyPr>
            <a:lstStyle/>
            <a:p>
              <a:r>
                <a:rPr lang="en-US" sz="2800">
                  <a:latin typeface="Gill Sans MT" panose="020B0502020104020203" pitchFamily="34" charset="77"/>
                </a:rPr>
                <a:t>[4k, 8k]</a:t>
              </a:r>
            </a:p>
          </p:txBody>
        </p:sp>
        <p:sp>
          <p:nvSpPr>
            <p:cNvPr id="55" name="TextBox 54">
              <a:extLst>
                <a:ext uri="{FF2B5EF4-FFF2-40B4-BE49-F238E27FC236}">
                  <a16:creationId xmlns:a16="http://schemas.microsoft.com/office/drawing/2014/main" id="{A1E64AD0-3D43-5E41-AD4D-EA97D2A1B40D}"/>
                </a:ext>
              </a:extLst>
            </p:cNvPr>
            <p:cNvSpPr txBox="1"/>
            <p:nvPr/>
          </p:nvSpPr>
          <p:spPr>
            <a:xfrm>
              <a:off x="1425592" y="6117084"/>
              <a:ext cx="1253257" cy="523220"/>
            </a:xfrm>
            <a:prstGeom prst="rect">
              <a:avLst/>
            </a:prstGeom>
            <a:noFill/>
          </p:spPr>
          <p:txBody>
            <a:bodyPr wrap="square" rtlCol="0">
              <a:spAutoFit/>
            </a:bodyPr>
            <a:lstStyle/>
            <a:p>
              <a:r>
                <a:rPr lang="en-US" sz="2800">
                  <a:latin typeface="Gill Sans MT" panose="020B0502020104020203" pitchFamily="34" charset="77"/>
                </a:rPr>
                <a:t>[0, 8k]</a:t>
              </a:r>
            </a:p>
          </p:txBody>
        </p:sp>
        <p:sp>
          <p:nvSpPr>
            <p:cNvPr id="56" name="TextBox 55">
              <a:extLst>
                <a:ext uri="{FF2B5EF4-FFF2-40B4-BE49-F238E27FC236}">
                  <a16:creationId xmlns:a16="http://schemas.microsoft.com/office/drawing/2014/main" id="{3E628699-9008-F14C-8072-6059CC6C96FE}"/>
                </a:ext>
              </a:extLst>
            </p:cNvPr>
            <p:cNvSpPr txBox="1"/>
            <p:nvPr/>
          </p:nvSpPr>
          <p:spPr>
            <a:xfrm>
              <a:off x="5579338" y="6110883"/>
              <a:ext cx="1679091" cy="523220"/>
            </a:xfrm>
            <a:prstGeom prst="rect">
              <a:avLst/>
            </a:prstGeom>
            <a:noFill/>
          </p:spPr>
          <p:txBody>
            <a:bodyPr wrap="square" rtlCol="0">
              <a:spAutoFit/>
            </a:bodyPr>
            <a:lstStyle/>
            <a:p>
              <a:r>
                <a:rPr lang="en-US" sz="2800">
                  <a:latin typeface="Gill Sans MT" panose="020B0502020104020203" pitchFamily="34" charset="77"/>
                </a:rPr>
                <a:t>[8k, 16k]</a:t>
              </a:r>
            </a:p>
          </p:txBody>
        </p:sp>
      </p:grpSp>
      <p:grpSp>
        <p:nvGrpSpPr>
          <p:cNvPr id="12" name="Group 11">
            <a:extLst>
              <a:ext uri="{FF2B5EF4-FFF2-40B4-BE49-F238E27FC236}">
                <a16:creationId xmlns:a16="http://schemas.microsoft.com/office/drawing/2014/main" id="{76C2118F-B679-7446-BEA2-9EFDCE581635}"/>
              </a:ext>
            </a:extLst>
          </p:cNvPr>
          <p:cNvGrpSpPr/>
          <p:nvPr/>
        </p:nvGrpSpPr>
        <p:grpSpPr>
          <a:xfrm>
            <a:off x="7908950" y="5102910"/>
            <a:ext cx="3456512" cy="731520"/>
            <a:chOff x="8009010" y="5212870"/>
            <a:chExt cx="3456512" cy="731520"/>
          </a:xfrm>
        </p:grpSpPr>
        <p:pic>
          <p:nvPicPr>
            <p:cNvPr id="57" name="Graphic 56" descr="Lock">
              <a:extLst>
                <a:ext uri="{FF2B5EF4-FFF2-40B4-BE49-F238E27FC236}">
                  <a16:creationId xmlns:a16="http://schemas.microsoft.com/office/drawing/2014/main" id="{BE02E492-82D4-D341-9F87-249C564B05F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09010" y="5212870"/>
              <a:ext cx="731520" cy="731520"/>
            </a:xfrm>
            <a:prstGeom prst="rect">
              <a:avLst/>
            </a:prstGeom>
          </p:spPr>
        </p:pic>
        <p:sp>
          <p:nvSpPr>
            <p:cNvPr id="58" name="TextBox 57">
              <a:extLst>
                <a:ext uri="{FF2B5EF4-FFF2-40B4-BE49-F238E27FC236}">
                  <a16:creationId xmlns:a16="http://schemas.microsoft.com/office/drawing/2014/main" id="{05F16C24-D881-5D4A-8A69-D3C0A2803DDA}"/>
                </a:ext>
              </a:extLst>
            </p:cNvPr>
            <p:cNvSpPr txBox="1"/>
            <p:nvPr/>
          </p:nvSpPr>
          <p:spPr>
            <a:xfrm>
              <a:off x="8740530" y="5358026"/>
              <a:ext cx="2724992" cy="523220"/>
            </a:xfrm>
            <a:prstGeom prst="rect">
              <a:avLst/>
            </a:prstGeom>
            <a:noFill/>
          </p:spPr>
          <p:txBody>
            <a:bodyPr wrap="square" rtlCol="0">
              <a:spAutoFit/>
            </a:bodyPr>
            <a:lstStyle/>
            <a:p>
              <a:r>
                <a:rPr lang="en-US" sz="2800" dirty="0">
                  <a:latin typeface="Gill Sans MT" panose="020B0502020104020203" pitchFamily="34" charset="77"/>
                </a:rPr>
                <a:t>Interval tree lock</a:t>
              </a:r>
            </a:p>
          </p:txBody>
        </p:sp>
      </p:grpSp>
      <p:grpSp>
        <p:nvGrpSpPr>
          <p:cNvPr id="13" name="Group 12">
            <a:extLst>
              <a:ext uri="{FF2B5EF4-FFF2-40B4-BE49-F238E27FC236}">
                <a16:creationId xmlns:a16="http://schemas.microsoft.com/office/drawing/2014/main" id="{79F00F24-EA54-E342-92A9-6A9CA22F6B68}"/>
              </a:ext>
            </a:extLst>
          </p:cNvPr>
          <p:cNvGrpSpPr/>
          <p:nvPr/>
        </p:nvGrpSpPr>
        <p:grpSpPr>
          <a:xfrm>
            <a:off x="7945666" y="7042275"/>
            <a:ext cx="3705769" cy="731520"/>
            <a:chOff x="8066417" y="6858896"/>
            <a:chExt cx="3705769" cy="731520"/>
          </a:xfrm>
        </p:grpSpPr>
        <p:sp>
          <p:nvSpPr>
            <p:cNvPr id="59" name="TextBox 58">
              <a:extLst>
                <a:ext uri="{FF2B5EF4-FFF2-40B4-BE49-F238E27FC236}">
                  <a16:creationId xmlns:a16="http://schemas.microsoft.com/office/drawing/2014/main" id="{992AEDB7-A3C0-DB4D-B771-FBA4C349136C}"/>
                </a:ext>
              </a:extLst>
            </p:cNvPr>
            <p:cNvSpPr txBox="1"/>
            <p:nvPr/>
          </p:nvSpPr>
          <p:spPr>
            <a:xfrm>
              <a:off x="8735533" y="7027199"/>
              <a:ext cx="3036653" cy="523220"/>
            </a:xfrm>
            <a:prstGeom prst="rect">
              <a:avLst/>
            </a:prstGeom>
            <a:noFill/>
          </p:spPr>
          <p:txBody>
            <a:bodyPr wrap="square" rtlCol="0">
              <a:spAutoFit/>
            </a:bodyPr>
            <a:lstStyle/>
            <a:p>
              <a:r>
                <a:rPr lang="en-US" sz="2800">
                  <a:latin typeface="Gill Sans MT" panose="020B0502020104020203" pitchFamily="34" charset="77"/>
                </a:rPr>
                <a:t>Interval tree unlock</a:t>
              </a:r>
            </a:p>
          </p:txBody>
        </p:sp>
        <p:pic>
          <p:nvPicPr>
            <p:cNvPr id="60" name="Graphic 59" descr="Unlock">
              <a:extLst>
                <a:ext uri="{FF2B5EF4-FFF2-40B4-BE49-F238E27FC236}">
                  <a16:creationId xmlns:a16="http://schemas.microsoft.com/office/drawing/2014/main" id="{E004D4A0-C916-A547-86F3-5F51B92D173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066417" y="6858896"/>
              <a:ext cx="731520" cy="731520"/>
            </a:xfrm>
            <a:prstGeom prst="rect">
              <a:avLst/>
            </a:prstGeom>
          </p:spPr>
        </p:pic>
      </p:grpSp>
      <p:sp>
        <p:nvSpPr>
          <p:cNvPr id="61" name="Rectangle 60">
            <a:extLst>
              <a:ext uri="{FF2B5EF4-FFF2-40B4-BE49-F238E27FC236}">
                <a16:creationId xmlns:a16="http://schemas.microsoft.com/office/drawing/2014/main" id="{13D9EC86-874F-CC44-9652-A69376ACC25F}"/>
              </a:ext>
            </a:extLst>
          </p:cNvPr>
          <p:cNvSpPr/>
          <p:nvPr/>
        </p:nvSpPr>
        <p:spPr>
          <a:xfrm>
            <a:off x="12054771" y="4922742"/>
            <a:ext cx="3349861" cy="744178"/>
          </a:xfrm>
          <a:prstGeom prst="rect">
            <a:avLst/>
          </a:prstGeom>
          <a:solidFill>
            <a:schemeClr val="accent3">
              <a:lumMod val="60000"/>
              <a:lumOff val="40000"/>
            </a:schemeClr>
          </a:solidFill>
          <a:ln w="254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LibFS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grpSp>
        <p:nvGrpSpPr>
          <p:cNvPr id="16" name="Group 15">
            <a:extLst>
              <a:ext uri="{FF2B5EF4-FFF2-40B4-BE49-F238E27FC236}">
                <a16:creationId xmlns:a16="http://schemas.microsoft.com/office/drawing/2014/main" id="{B60EB944-E863-2C4F-AFCE-056E7A866705}"/>
              </a:ext>
            </a:extLst>
          </p:cNvPr>
          <p:cNvGrpSpPr/>
          <p:nvPr/>
        </p:nvGrpSpPr>
        <p:grpSpPr>
          <a:xfrm>
            <a:off x="727399" y="8055417"/>
            <a:ext cx="9971081" cy="2457669"/>
            <a:chOff x="727399" y="8055417"/>
            <a:chExt cx="9971081" cy="2457669"/>
          </a:xfrm>
        </p:grpSpPr>
        <p:sp>
          <p:nvSpPr>
            <p:cNvPr id="2" name="Rectangle 1">
              <a:extLst>
                <a:ext uri="{FF2B5EF4-FFF2-40B4-BE49-F238E27FC236}">
                  <a16:creationId xmlns:a16="http://schemas.microsoft.com/office/drawing/2014/main" id="{6B2CBD66-7C20-0247-B42D-548262DF6223}"/>
                </a:ext>
              </a:extLst>
            </p:cNvPr>
            <p:cNvSpPr/>
            <p:nvPr/>
          </p:nvSpPr>
          <p:spPr>
            <a:xfrm>
              <a:off x="727399" y="8055417"/>
              <a:ext cx="9971081" cy="24576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240CE426-2B31-6A44-BA7C-5FFA1CC34F6D}"/>
                </a:ext>
              </a:extLst>
            </p:cNvPr>
            <p:cNvSpPr txBox="1"/>
            <p:nvPr/>
          </p:nvSpPr>
          <p:spPr>
            <a:xfrm>
              <a:off x="816765"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1</a:t>
              </a:r>
              <a:r>
                <a:rPr lang="en-US" sz="2800">
                  <a:latin typeface="Gill Sans MT" panose="020B0502020104020203" pitchFamily="34" charset="77"/>
                </a:rPr>
                <a:t> FD-queue</a:t>
              </a:r>
            </a:p>
          </p:txBody>
        </p:sp>
        <p:sp>
          <p:nvSpPr>
            <p:cNvPr id="42" name="TextBox 41">
              <a:extLst>
                <a:ext uri="{FF2B5EF4-FFF2-40B4-BE49-F238E27FC236}">
                  <a16:creationId xmlns:a16="http://schemas.microsoft.com/office/drawing/2014/main" id="{E5CF6AD5-E630-4C43-8AA9-421E59349C44}"/>
                </a:ext>
              </a:extLst>
            </p:cNvPr>
            <p:cNvSpPr txBox="1"/>
            <p:nvPr/>
          </p:nvSpPr>
          <p:spPr>
            <a:xfrm>
              <a:off x="3065117" y="8086222"/>
              <a:ext cx="2158987" cy="523220"/>
            </a:xfrm>
            <a:prstGeom prst="rect">
              <a:avLst/>
            </a:prstGeom>
            <a:noFill/>
          </p:spPr>
          <p:txBody>
            <a:bodyPr wrap="square" rtlCol="0">
              <a:spAutoFit/>
            </a:bodyPr>
            <a:lstStyle/>
            <a:p>
              <a:r>
                <a:rPr lang="en-US" sz="2800">
                  <a:latin typeface="Gill Sans MT" panose="020B0502020104020203" pitchFamily="34" charset="77"/>
                </a:rPr>
                <a:t>fd</a:t>
              </a:r>
              <a:r>
                <a:rPr lang="en-US" sz="2800" baseline="-25000">
                  <a:latin typeface="Gill Sans MT" panose="020B0502020104020203" pitchFamily="34" charset="77"/>
                </a:rPr>
                <a:t>2</a:t>
              </a:r>
              <a:r>
                <a:rPr lang="en-US" sz="2800">
                  <a:latin typeface="Gill Sans MT" panose="020B0502020104020203" pitchFamily="34" charset="77"/>
                </a:rPr>
                <a:t> FD-queue</a:t>
              </a:r>
            </a:p>
          </p:txBody>
        </p:sp>
        <p:sp>
          <p:nvSpPr>
            <p:cNvPr id="44" name="TextBox 43">
              <a:extLst>
                <a:ext uri="{FF2B5EF4-FFF2-40B4-BE49-F238E27FC236}">
                  <a16:creationId xmlns:a16="http://schemas.microsoft.com/office/drawing/2014/main" id="{0D2FBDC7-F771-F247-B574-32A199ACF3DF}"/>
                </a:ext>
              </a:extLst>
            </p:cNvPr>
            <p:cNvSpPr txBox="1"/>
            <p:nvPr/>
          </p:nvSpPr>
          <p:spPr>
            <a:xfrm>
              <a:off x="9549186" y="9128532"/>
              <a:ext cx="1149294" cy="523220"/>
            </a:xfrm>
            <a:prstGeom prst="rect">
              <a:avLst/>
            </a:prstGeom>
            <a:noFill/>
          </p:spPr>
          <p:txBody>
            <a:bodyPr wrap="square" rtlCol="0">
              <a:spAutoFit/>
            </a:bodyPr>
            <a:lstStyle/>
            <a:p>
              <a:r>
                <a:rPr lang="en-US" sz="2800" b="1">
                  <a:latin typeface="Gill Sans MT" panose="020B0502020104020203" pitchFamily="34" charset="77"/>
                </a:rPr>
                <a:t>NVM</a:t>
              </a:r>
            </a:p>
          </p:txBody>
        </p:sp>
        <p:pic>
          <p:nvPicPr>
            <p:cNvPr id="15" name="Picture 14">
              <a:extLst>
                <a:ext uri="{FF2B5EF4-FFF2-40B4-BE49-F238E27FC236}">
                  <a16:creationId xmlns:a16="http://schemas.microsoft.com/office/drawing/2014/main" id="{DB12480A-0E4B-4041-9895-B30D39E1C23D}"/>
                </a:ext>
              </a:extLst>
            </p:cNvPr>
            <p:cNvPicPr>
              <a:picLocks noChangeAspect="1"/>
            </p:cNvPicPr>
            <p:nvPr/>
          </p:nvPicPr>
          <p:blipFill>
            <a:blip r:embed="rId7"/>
            <a:stretch>
              <a:fillRect/>
            </a:stretch>
          </p:blipFill>
          <p:spPr>
            <a:xfrm>
              <a:off x="1529979" y="8645285"/>
              <a:ext cx="879403" cy="1728295"/>
            </a:xfrm>
            <a:prstGeom prst="rect">
              <a:avLst/>
            </a:prstGeom>
          </p:spPr>
        </p:pic>
        <p:pic>
          <p:nvPicPr>
            <p:cNvPr id="64" name="Picture 63">
              <a:extLst>
                <a:ext uri="{FF2B5EF4-FFF2-40B4-BE49-F238E27FC236}">
                  <a16:creationId xmlns:a16="http://schemas.microsoft.com/office/drawing/2014/main" id="{B3EBF398-28CA-DB45-9E5C-148DB31D0252}"/>
                </a:ext>
              </a:extLst>
            </p:cNvPr>
            <p:cNvPicPr>
              <a:picLocks noChangeAspect="1"/>
            </p:cNvPicPr>
            <p:nvPr/>
          </p:nvPicPr>
          <p:blipFill>
            <a:blip r:embed="rId7"/>
            <a:stretch>
              <a:fillRect/>
            </a:stretch>
          </p:blipFill>
          <p:spPr>
            <a:xfrm>
              <a:off x="3646593" y="8640247"/>
              <a:ext cx="879402" cy="1728295"/>
            </a:xfrm>
            <a:prstGeom prst="rect">
              <a:avLst/>
            </a:prstGeom>
          </p:spPr>
        </p:pic>
      </p:grpSp>
      <p:cxnSp>
        <p:nvCxnSpPr>
          <p:cNvPr id="66" name="Straight Arrow Connector 65">
            <a:extLst>
              <a:ext uri="{FF2B5EF4-FFF2-40B4-BE49-F238E27FC236}">
                <a16:creationId xmlns:a16="http://schemas.microsoft.com/office/drawing/2014/main" id="{4A01B364-030E-4847-8AAE-E2DDDC51884E}"/>
              </a:ext>
            </a:extLst>
          </p:cNvPr>
          <p:cNvCxnSpPr>
            <a:cxnSpLocks/>
          </p:cNvCxnSpPr>
          <p:nvPr/>
        </p:nvCxnSpPr>
        <p:spPr>
          <a:xfrm>
            <a:off x="928447"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D74F8BB7-B309-D847-A655-12906C8FB714}"/>
              </a:ext>
            </a:extLst>
          </p:cNvPr>
          <p:cNvSpPr/>
          <p:nvPr/>
        </p:nvSpPr>
        <p:spPr>
          <a:xfrm>
            <a:off x="1815367" y="7065685"/>
            <a:ext cx="726523" cy="726523"/>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68" name="Straight Arrow Connector 67">
            <a:extLst>
              <a:ext uri="{FF2B5EF4-FFF2-40B4-BE49-F238E27FC236}">
                <a16:creationId xmlns:a16="http://schemas.microsoft.com/office/drawing/2014/main" id="{B793D148-5349-D246-A594-0E841CD0946F}"/>
              </a:ext>
            </a:extLst>
          </p:cNvPr>
          <p:cNvCxnSpPr>
            <a:cxnSpLocks/>
          </p:cNvCxnSpPr>
          <p:nvPr/>
        </p:nvCxnSpPr>
        <p:spPr>
          <a:xfrm>
            <a:off x="7945666" y="399288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1C3597E2-76F4-F146-B6CD-0F740FD2F9B7}"/>
              </a:ext>
            </a:extLst>
          </p:cNvPr>
          <p:cNvSpPr/>
          <p:nvPr/>
        </p:nvSpPr>
        <p:spPr>
          <a:xfrm>
            <a:off x="1812631" y="7064693"/>
            <a:ext cx="726523" cy="72652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cxnSp>
        <p:nvCxnSpPr>
          <p:cNvPr id="70" name="Straight Arrow Connector 69">
            <a:extLst>
              <a:ext uri="{FF2B5EF4-FFF2-40B4-BE49-F238E27FC236}">
                <a16:creationId xmlns:a16="http://schemas.microsoft.com/office/drawing/2014/main" id="{12AA3409-FA0A-4B4E-939E-FCDA8AD26A9C}"/>
              </a:ext>
            </a:extLst>
          </p:cNvPr>
          <p:cNvCxnSpPr>
            <a:cxnSpLocks/>
          </p:cNvCxnSpPr>
          <p:nvPr/>
        </p:nvCxnSpPr>
        <p:spPr>
          <a:xfrm>
            <a:off x="7945666" y="4456263"/>
            <a:ext cx="433137" cy="0"/>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F2E9454B-EB9E-244B-99F8-8A1DF53D9F70}"/>
              </a:ext>
            </a:extLst>
          </p:cNvPr>
          <p:cNvSpPr/>
          <p:nvPr/>
        </p:nvSpPr>
        <p:spPr>
          <a:xfrm>
            <a:off x="3261126" y="7075789"/>
            <a:ext cx="726523" cy="72652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68580" rIns="137160" bIns="68580" numCol="1" spcCol="0" rtlCol="0" fromWordArt="0" anchor="ctr" anchorCtr="0" forceAA="0" compatLnSpc="1">
            <a:prstTxWarp prst="textNoShape">
              <a:avLst/>
            </a:prstTxWarp>
            <a:noAutofit/>
          </a:bodyPr>
          <a:lstStyle/>
          <a:p>
            <a:pPr algn="ctr"/>
            <a:endParaRPr lang="en-US" sz="1051"/>
          </a:p>
        </p:txBody>
      </p:sp>
      <p:sp>
        <p:nvSpPr>
          <p:cNvPr id="72" name="Rectangle 71">
            <a:extLst>
              <a:ext uri="{FF2B5EF4-FFF2-40B4-BE49-F238E27FC236}">
                <a16:creationId xmlns:a16="http://schemas.microsoft.com/office/drawing/2014/main" id="{059485CD-59AD-E748-9CB5-CA666DA49583}"/>
              </a:ext>
            </a:extLst>
          </p:cNvPr>
          <p:cNvSpPr/>
          <p:nvPr/>
        </p:nvSpPr>
        <p:spPr>
          <a:xfrm>
            <a:off x="1598438" y="8723242"/>
            <a:ext cx="736335" cy="4993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Op1</a:t>
            </a:r>
          </a:p>
        </p:txBody>
      </p:sp>
      <p:sp>
        <p:nvSpPr>
          <p:cNvPr id="73" name="Rectangle 72">
            <a:extLst>
              <a:ext uri="{FF2B5EF4-FFF2-40B4-BE49-F238E27FC236}">
                <a16:creationId xmlns:a16="http://schemas.microsoft.com/office/drawing/2014/main" id="{B9BEE0C8-AE1E-084E-95AA-5C05F89EC42F}"/>
              </a:ext>
            </a:extLst>
          </p:cNvPr>
          <p:cNvSpPr/>
          <p:nvPr/>
        </p:nvSpPr>
        <p:spPr>
          <a:xfrm>
            <a:off x="3719146" y="8718968"/>
            <a:ext cx="731520" cy="495964"/>
          </a:xfrm>
          <a:prstGeom prst="rect">
            <a:avLst/>
          </a:prstGeom>
          <a:solidFill>
            <a:schemeClr val="accent4">
              <a:lumMod val="60000"/>
              <a:lumOff val="4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Op2</a:t>
            </a:r>
          </a:p>
        </p:txBody>
      </p:sp>
      <p:sp>
        <p:nvSpPr>
          <p:cNvPr id="75" name="Rectangle 74">
            <a:extLst>
              <a:ext uri="{FF2B5EF4-FFF2-40B4-BE49-F238E27FC236}">
                <a16:creationId xmlns:a16="http://schemas.microsoft.com/office/drawing/2014/main" id="{05159E73-337C-E449-8BF7-3AE6A89F6F28}"/>
              </a:ext>
            </a:extLst>
          </p:cNvPr>
          <p:cNvSpPr/>
          <p:nvPr/>
        </p:nvSpPr>
        <p:spPr>
          <a:xfrm>
            <a:off x="1598438" y="9258438"/>
            <a:ext cx="736335" cy="499353"/>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a:solidFill>
                  <a:schemeClr val="tx1"/>
                </a:solidFill>
                <a:latin typeface="Gill Sans MT" panose="020B0502020104020203" pitchFamily="34" charset="77"/>
              </a:rPr>
              <a:t>Op3</a:t>
            </a:r>
          </a:p>
        </p:txBody>
      </p:sp>
      <p:cxnSp>
        <p:nvCxnSpPr>
          <p:cNvPr id="19" name="Straight Arrow Connector 18">
            <a:extLst>
              <a:ext uri="{FF2B5EF4-FFF2-40B4-BE49-F238E27FC236}">
                <a16:creationId xmlns:a16="http://schemas.microsoft.com/office/drawing/2014/main" id="{A4DDBF0C-D2F4-F24E-B32D-6BFBF5B4813D}"/>
              </a:ext>
            </a:extLst>
          </p:cNvPr>
          <p:cNvCxnSpPr>
            <a:cxnSpLocks/>
            <a:endCxn id="15" idx="0"/>
          </p:cNvCxnSpPr>
          <p:nvPr/>
        </p:nvCxnSpPr>
        <p:spPr>
          <a:xfrm flipH="1">
            <a:off x="1969681" y="7802313"/>
            <a:ext cx="190906" cy="842972"/>
          </a:xfrm>
          <a:prstGeom prst="straightConnector1">
            <a:avLst/>
          </a:prstGeom>
          <a:ln w="22225">
            <a:solidFill>
              <a:srgbClr val="00B050"/>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3D94CAB4-8B07-4947-8341-0E66F39FA56C}"/>
              </a:ext>
            </a:extLst>
          </p:cNvPr>
          <p:cNvCxnSpPr>
            <a:cxnSpLocks/>
            <a:endCxn id="73" idx="0"/>
          </p:cNvCxnSpPr>
          <p:nvPr/>
        </p:nvCxnSpPr>
        <p:spPr>
          <a:xfrm>
            <a:off x="3679399" y="7793775"/>
            <a:ext cx="405507" cy="925193"/>
          </a:xfrm>
          <a:prstGeom prst="straightConnector1">
            <a:avLst/>
          </a:prstGeom>
          <a:ln w="22225">
            <a:solidFill>
              <a:schemeClr val="accent4">
                <a:lumMod val="60000"/>
                <a:lumOff val="40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044D4503-0466-E342-810E-2F4A3B297B75}"/>
              </a:ext>
            </a:extLst>
          </p:cNvPr>
          <p:cNvCxnSpPr>
            <a:cxnSpLocks/>
            <a:endCxn id="75" idx="0"/>
          </p:cNvCxnSpPr>
          <p:nvPr/>
        </p:nvCxnSpPr>
        <p:spPr>
          <a:xfrm flipH="1">
            <a:off x="1966606" y="7778041"/>
            <a:ext cx="335361" cy="1480397"/>
          </a:xfrm>
          <a:prstGeom prst="straightConnector1">
            <a:avLst/>
          </a:prstGeom>
          <a:ln w="22225">
            <a:solidFill>
              <a:schemeClr val="accent6">
                <a:lumMod val="75000"/>
              </a:schemeClr>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62" name="Rounded Rectangular Callout 61">
            <a:extLst>
              <a:ext uri="{FF2B5EF4-FFF2-40B4-BE49-F238E27FC236}">
                <a16:creationId xmlns:a16="http://schemas.microsoft.com/office/drawing/2014/main" id="{EB197DE8-C74D-2B47-B1E2-3AF16AC319BE}"/>
              </a:ext>
            </a:extLst>
          </p:cNvPr>
          <p:cNvSpPr/>
          <p:nvPr/>
        </p:nvSpPr>
        <p:spPr>
          <a:xfrm>
            <a:off x="5313469" y="8591551"/>
            <a:ext cx="3802724" cy="1177181"/>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solidFill>
                  <a:schemeClr val="tx1"/>
                </a:solidFill>
                <a:latin typeface="Gill Sans MT" panose="020B0502020104020203" pitchFamily="34" charset="77"/>
              </a:rPr>
              <a:t>Order Op3 in the same queue as Op1 and make Op1 no-op</a:t>
            </a:r>
          </a:p>
        </p:txBody>
      </p:sp>
      <p:sp>
        <p:nvSpPr>
          <p:cNvPr id="74" name="Rounded Rectangular Callout 73">
            <a:extLst>
              <a:ext uri="{FF2B5EF4-FFF2-40B4-BE49-F238E27FC236}">
                <a16:creationId xmlns:a16="http://schemas.microsoft.com/office/drawing/2014/main" id="{446998E3-CC08-2241-91E1-7294C3F19CF7}"/>
              </a:ext>
            </a:extLst>
          </p:cNvPr>
          <p:cNvSpPr/>
          <p:nvPr/>
        </p:nvSpPr>
        <p:spPr>
          <a:xfrm>
            <a:off x="11247869" y="5949245"/>
            <a:ext cx="4007580" cy="1177181"/>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Gill Sans MT" panose="020B0502020104020203" pitchFamily="34" charset="77"/>
              </a:rPr>
              <a:t>Locking only required during interval tree lookup, insert and delete</a:t>
            </a:r>
          </a:p>
        </p:txBody>
      </p:sp>
      <p:sp>
        <p:nvSpPr>
          <p:cNvPr id="65" name="TextBox 64">
            <a:extLst>
              <a:ext uri="{FF2B5EF4-FFF2-40B4-BE49-F238E27FC236}">
                <a16:creationId xmlns:a16="http://schemas.microsoft.com/office/drawing/2014/main" id="{A8A71089-49B3-D449-9E93-D00F43B868B9}"/>
              </a:ext>
            </a:extLst>
          </p:cNvPr>
          <p:cNvSpPr txBox="1"/>
          <p:nvPr/>
        </p:nvSpPr>
        <p:spPr>
          <a:xfrm>
            <a:off x="7945666" y="6145961"/>
            <a:ext cx="4109105" cy="584775"/>
          </a:xfrm>
          <a:prstGeom prst="rect">
            <a:avLst/>
          </a:prstGeom>
          <a:noFill/>
        </p:spPr>
        <p:txBody>
          <a:bodyPr wrap="square" rtlCol="0">
            <a:spAutoFit/>
          </a:bodyPr>
          <a:lstStyle/>
          <a:p>
            <a:r>
              <a:rPr lang="en-US" sz="3200">
                <a:latin typeface="Gill Sans MT" panose="020B0502020104020203" pitchFamily="34" charset="77"/>
              </a:rPr>
              <a:t>Non-overlapping writes</a:t>
            </a:r>
          </a:p>
        </p:txBody>
      </p:sp>
      <p:sp>
        <p:nvSpPr>
          <p:cNvPr id="76" name="TextBox 75">
            <a:extLst>
              <a:ext uri="{FF2B5EF4-FFF2-40B4-BE49-F238E27FC236}">
                <a16:creationId xmlns:a16="http://schemas.microsoft.com/office/drawing/2014/main" id="{B398DAD1-C28E-6541-B2B1-98289F4F6A69}"/>
              </a:ext>
            </a:extLst>
          </p:cNvPr>
          <p:cNvSpPr txBox="1"/>
          <p:nvPr/>
        </p:nvSpPr>
        <p:spPr>
          <a:xfrm>
            <a:off x="7958979" y="6124963"/>
            <a:ext cx="3434003" cy="584775"/>
          </a:xfrm>
          <a:prstGeom prst="rect">
            <a:avLst/>
          </a:prstGeom>
          <a:noFill/>
        </p:spPr>
        <p:txBody>
          <a:bodyPr wrap="square" rtlCol="0">
            <a:spAutoFit/>
          </a:bodyPr>
          <a:lstStyle/>
          <a:p>
            <a:r>
              <a:rPr lang="en-US" sz="3200">
                <a:solidFill>
                  <a:srgbClr val="FF0000"/>
                </a:solidFill>
                <a:latin typeface="Gill Sans MT" panose="020B0502020104020203" pitchFamily="34" charset="77"/>
              </a:rPr>
              <a:t>Overlapping writes</a:t>
            </a:r>
          </a:p>
        </p:txBody>
      </p:sp>
      <p:sp>
        <p:nvSpPr>
          <p:cNvPr id="6" name="Rounded Rectangle 5">
            <a:extLst>
              <a:ext uri="{FF2B5EF4-FFF2-40B4-BE49-F238E27FC236}">
                <a16:creationId xmlns:a16="http://schemas.microsoft.com/office/drawing/2014/main" id="{1F6EE7B9-4262-9444-9935-F2B8FCD54948}"/>
              </a:ext>
            </a:extLst>
          </p:cNvPr>
          <p:cNvSpPr/>
          <p:nvPr/>
        </p:nvSpPr>
        <p:spPr>
          <a:xfrm>
            <a:off x="869377" y="8159246"/>
            <a:ext cx="14386072" cy="1327183"/>
          </a:xfrm>
          <a:prstGeom prst="round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err="1">
                <a:latin typeface="Gill Sans MT" panose="020B0502020104020203" pitchFamily="34" charset="77"/>
              </a:rPr>
              <a:t>CrossFS</a:t>
            </a:r>
            <a:r>
              <a:rPr lang="en-US" sz="3000">
                <a:latin typeface="Gill Sans MT" panose="020B0502020104020203" pitchFamily="34" charset="77"/>
              </a:rPr>
              <a:t> converts file concurrency control to queue ordering problem</a:t>
            </a:r>
          </a:p>
          <a:p>
            <a:pPr algn="ctr"/>
            <a:r>
              <a:rPr lang="en-US" sz="3000">
                <a:latin typeface="Gill Sans MT" panose="020B0502020104020203" pitchFamily="34" charset="77"/>
              </a:rPr>
              <a:t>Once requests are ordered, </a:t>
            </a:r>
            <a:r>
              <a:rPr lang="en-US" sz="3000" err="1">
                <a:latin typeface="Gill Sans MT" panose="020B0502020104020203" pitchFamily="34" charset="77"/>
              </a:rPr>
              <a:t>FirmFS</a:t>
            </a:r>
            <a:r>
              <a:rPr lang="en-US" sz="3000">
                <a:latin typeface="Gill Sans MT" panose="020B0502020104020203" pitchFamily="34" charset="77"/>
              </a:rPr>
              <a:t> dispatches requests from queues in parallel</a:t>
            </a:r>
          </a:p>
        </p:txBody>
      </p:sp>
    </p:spTree>
    <p:extLst>
      <p:ext uri="{BB962C8B-B14F-4D97-AF65-F5344CB8AC3E}">
        <p14:creationId xmlns:p14="http://schemas.microsoft.com/office/powerpoint/2010/main" val="1368429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12"/>
                                        </p:tgtEl>
                                        <p:attrNameLst>
                                          <p:attrName>style.visibility</p:attrName>
                                        </p:attrNameLst>
                                      </p:cBhvr>
                                      <p:to>
                                        <p:strVal val="hidden"/>
                                      </p:to>
                                    </p:set>
                                  </p:childTnLst>
                                </p:cTn>
                              </p:par>
                              <p:par>
                                <p:cTn id="39" presetID="1" presetClass="exit" presetSubtype="0" fill="hold" nodeType="withEffect">
                                  <p:stCondLst>
                                    <p:cond delay="0"/>
                                  </p:stCondLst>
                                  <p:childTnLst>
                                    <p:set>
                                      <p:cBhvr>
                                        <p:cTn id="40" dur="1" fill="hold">
                                          <p:stCondLst>
                                            <p:cond delay="0"/>
                                          </p:stCondLst>
                                        </p:cTn>
                                        <p:tgtEl>
                                          <p:spTgt spid="13"/>
                                        </p:tgtEl>
                                        <p:attrNameLst>
                                          <p:attrName>style.visibility</p:attrName>
                                        </p:attrNameLst>
                                      </p:cBhvr>
                                      <p:to>
                                        <p:strVal val="hidden"/>
                                      </p:to>
                                    </p:set>
                                  </p:childTnLst>
                                </p:cTn>
                              </p:par>
                              <p:par>
                                <p:cTn id="41" presetID="1" presetClass="exit" presetSubtype="0" fill="hold" nodeType="withEffect">
                                  <p:stCondLst>
                                    <p:cond delay="0"/>
                                  </p:stCondLst>
                                  <p:childTnLst>
                                    <p:set>
                                      <p:cBhvr>
                                        <p:cTn id="42" dur="1" fill="hold">
                                          <p:stCondLst>
                                            <p:cond delay="0"/>
                                          </p:stCondLst>
                                        </p:cTn>
                                        <p:tgtEl>
                                          <p:spTgt spid="66"/>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iterate type="lt">
                                    <p:tmAbs val="0"/>
                                  </p:iterate>
                                  <p:childTnLst>
                                    <p:set>
                                      <p:cBhvr>
                                        <p:cTn id="50" dur="1" fill="hold">
                                          <p:stCondLst>
                                            <p:cond delay="0"/>
                                          </p:stCondLst>
                                        </p:cTn>
                                        <p:tgtEl>
                                          <p:spTgt spid="65"/>
                                        </p:tgtEl>
                                        <p:attrNameLst>
                                          <p:attrName>style.visibility</p:attrName>
                                        </p:attrNameLst>
                                      </p:cBhvr>
                                      <p:to>
                                        <p:strVal val="visible"/>
                                      </p:to>
                                    </p:set>
                                  </p:childTnLst>
                                </p:cTn>
                              </p:par>
                              <p:par>
                                <p:cTn id="51" presetID="26" presetClass="emph" presetSubtype="0" fill="hold" grpId="2" nodeType="withEffect">
                                  <p:stCondLst>
                                    <p:cond delay="0"/>
                                  </p:stCondLst>
                                  <p:iterate type="lt">
                                    <p:tmPct val="0"/>
                                  </p:iterate>
                                  <p:childTnLst>
                                    <p:animEffect transition="out" filter="fade">
                                      <p:cBhvr>
                                        <p:cTn id="52" dur="500" tmFilter="0, 0; .2, .5; .8, .5; 1, 0"/>
                                        <p:tgtEl>
                                          <p:spTgt spid="65"/>
                                        </p:tgtEl>
                                      </p:cBhvr>
                                    </p:animEffect>
                                    <p:animScale>
                                      <p:cBhvr>
                                        <p:cTn id="53" dur="250" autoRev="1" fill="hold"/>
                                        <p:tgtEl>
                                          <p:spTgt spid="65"/>
                                        </p:tgtEl>
                                      </p:cBhvr>
                                      <p:by x="105000" y="105000"/>
                                    </p:animScale>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12"/>
                                        </p:tgtEl>
                                        <p:attrNameLst>
                                          <p:attrName>style.visibility</p:attrName>
                                        </p:attrNameLst>
                                      </p:cBhvr>
                                      <p:to>
                                        <p:strVal val="visible"/>
                                      </p:to>
                                    </p:set>
                                  </p:childTnLst>
                                </p:cTn>
                              </p:par>
                              <p:par>
                                <p:cTn id="58" presetID="1" presetClass="entr" presetSubtype="0" fill="hold" grpId="0" nodeType="withEffect">
                                  <p:stCondLst>
                                    <p:cond delay="0"/>
                                  </p:stCondLst>
                                  <p:childTnLst>
                                    <p:set>
                                      <p:cBhvr>
                                        <p:cTn id="59" dur="1" fill="hold">
                                          <p:stCondLst>
                                            <p:cond delay="0"/>
                                          </p:stCondLst>
                                        </p:cTn>
                                        <p:tgtEl>
                                          <p:spTgt spid="71"/>
                                        </p:tgtEl>
                                        <p:attrNameLst>
                                          <p:attrName>style.visibility</p:attrName>
                                        </p:attrNameLst>
                                      </p:cBhvr>
                                      <p:to>
                                        <p:strVal val="visible"/>
                                      </p:to>
                                    </p:set>
                                  </p:childTnLst>
                                </p:cTn>
                              </p:par>
                              <p:par>
                                <p:cTn id="60" presetID="1" presetClass="entr" presetSubtype="0" fill="hold" nodeType="withEffect">
                                  <p:stCondLst>
                                    <p:cond delay="0"/>
                                  </p:stCondLst>
                                  <p:childTnLst>
                                    <p:set>
                                      <p:cBhvr>
                                        <p:cTn id="61" dur="1" fill="hold">
                                          <p:stCondLst>
                                            <p:cond delay="0"/>
                                          </p:stCondLst>
                                        </p:cTn>
                                        <p:tgtEl>
                                          <p:spTgt spid="13"/>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73"/>
                                        </p:tgtEl>
                                        <p:attrNameLst>
                                          <p:attrName>style.visibility</p:attrName>
                                        </p:attrNameLst>
                                      </p:cBhvr>
                                      <p:to>
                                        <p:strVal val="visible"/>
                                      </p:to>
                                    </p:set>
                                  </p:childTnLst>
                                </p:cTn>
                              </p:par>
                              <p:par>
                                <p:cTn id="64" presetID="1" presetClass="entr" presetSubtype="0" fill="hold" nodeType="withEffect">
                                  <p:stCondLst>
                                    <p:cond delay="0"/>
                                  </p:stCondLst>
                                  <p:childTnLst>
                                    <p:set>
                                      <p:cBhvr>
                                        <p:cTn id="65" dur="1" fill="hold">
                                          <p:stCondLst>
                                            <p:cond delay="0"/>
                                          </p:stCondLst>
                                        </p:cTn>
                                        <p:tgtEl>
                                          <p:spTgt spid="79"/>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nodeType="clickEffect">
                                  <p:stCondLst>
                                    <p:cond delay="0"/>
                                  </p:stCondLst>
                                  <p:childTnLst>
                                    <p:set>
                                      <p:cBhvr>
                                        <p:cTn id="69" dur="1" fill="hold">
                                          <p:stCondLst>
                                            <p:cond delay="0"/>
                                          </p:stCondLst>
                                        </p:cTn>
                                        <p:tgtEl>
                                          <p:spTgt spid="12"/>
                                        </p:tgtEl>
                                        <p:attrNameLst>
                                          <p:attrName>style.visibility</p:attrName>
                                        </p:attrNameLst>
                                      </p:cBhvr>
                                      <p:to>
                                        <p:strVal val="hidden"/>
                                      </p:to>
                                    </p:set>
                                  </p:childTnLst>
                                </p:cTn>
                              </p:par>
                              <p:par>
                                <p:cTn id="70" presetID="1" presetClass="exit" presetSubtype="0" fill="hold" nodeType="withEffect">
                                  <p:stCondLst>
                                    <p:cond delay="0"/>
                                  </p:stCondLst>
                                  <p:childTnLst>
                                    <p:set>
                                      <p:cBhvr>
                                        <p:cTn id="71" dur="1" fill="hold">
                                          <p:stCondLst>
                                            <p:cond delay="0"/>
                                          </p:stCondLst>
                                        </p:cTn>
                                        <p:tgtEl>
                                          <p:spTgt spid="13"/>
                                        </p:tgtEl>
                                        <p:attrNameLst>
                                          <p:attrName>style.visibility</p:attrName>
                                        </p:attrNameLst>
                                      </p:cBhvr>
                                      <p:to>
                                        <p:strVal val="hidden"/>
                                      </p:to>
                                    </p:set>
                                  </p:childTnLst>
                                </p:cTn>
                              </p:par>
                              <p:par>
                                <p:cTn id="72" presetID="1" presetClass="exit" presetSubtype="0" fill="hold" grpId="1" nodeType="withEffect">
                                  <p:stCondLst>
                                    <p:cond delay="0"/>
                                  </p:stCondLst>
                                  <p:iterate type="lt">
                                    <p:tmAbs val="0"/>
                                  </p:iterate>
                                  <p:childTnLst>
                                    <p:set>
                                      <p:cBhvr>
                                        <p:cTn id="73" dur="1" fill="hold">
                                          <p:stCondLst>
                                            <p:cond delay="0"/>
                                          </p:stCondLst>
                                        </p:cTn>
                                        <p:tgtEl>
                                          <p:spTgt spid="65"/>
                                        </p:tgtEl>
                                        <p:attrNameLst>
                                          <p:attrName>style.visibility</p:attrName>
                                        </p:attrNameLst>
                                      </p:cBhvr>
                                      <p:to>
                                        <p:strVal val="hidden"/>
                                      </p:to>
                                    </p:set>
                                  </p:childTnLst>
                                </p:cTn>
                              </p:par>
                              <p:par>
                                <p:cTn id="74" presetID="1" presetClass="exit" presetSubtype="0" fill="hold" nodeType="withEffect">
                                  <p:stCondLst>
                                    <p:cond delay="0"/>
                                  </p:stCondLst>
                                  <p:childTnLst>
                                    <p:set>
                                      <p:cBhvr>
                                        <p:cTn id="75" dur="1" fill="hold">
                                          <p:stCondLst>
                                            <p:cond delay="0"/>
                                          </p:stCondLst>
                                        </p:cTn>
                                        <p:tgtEl>
                                          <p:spTgt spid="68"/>
                                        </p:tgtEl>
                                        <p:attrNameLst>
                                          <p:attrName>style.visibility</p:attrName>
                                        </p:attrNameLst>
                                      </p:cBhvr>
                                      <p:to>
                                        <p:strVal val="hidden"/>
                                      </p:to>
                                    </p:se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nodeType="clickEffect">
                                  <p:stCondLst>
                                    <p:cond delay="0"/>
                                  </p:stCondLst>
                                  <p:childTnLst>
                                    <p:set>
                                      <p:cBhvr>
                                        <p:cTn id="79" dur="1" fill="hold">
                                          <p:stCondLst>
                                            <p:cond delay="0"/>
                                          </p:stCondLst>
                                        </p:cTn>
                                        <p:tgtEl>
                                          <p:spTgt spid="70"/>
                                        </p:tgtEl>
                                        <p:attrNameLst>
                                          <p:attrName>style.visibility</p:attrName>
                                        </p:attrNameLst>
                                      </p:cBhvr>
                                      <p:to>
                                        <p:strVal val="visible"/>
                                      </p:to>
                                    </p:set>
                                  </p:childTnLst>
                                </p:cTn>
                              </p:par>
                              <p:par>
                                <p:cTn id="80" presetID="1" presetClass="entr" presetSubtype="0" fill="hold" grpId="0" nodeType="withEffect">
                                  <p:stCondLst>
                                    <p:cond delay="0"/>
                                  </p:stCondLst>
                                  <p:iterate type="lt">
                                    <p:tmAbs val="0"/>
                                  </p:iterate>
                                  <p:childTnLst>
                                    <p:set>
                                      <p:cBhvr>
                                        <p:cTn id="81" dur="1" fill="hold">
                                          <p:stCondLst>
                                            <p:cond delay="0"/>
                                          </p:stCondLst>
                                        </p:cTn>
                                        <p:tgtEl>
                                          <p:spTgt spid="76"/>
                                        </p:tgtEl>
                                        <p:attrNameLst>
                                          <p:attrName>style.visibility</p:attrName>
                                        </p:attrNameLst>
                                      </p:cBhvr>
                                      <p:to>
                                        <p:strVal val="visible"/>
                                      </p:to>
                                    </p:set>
                                  </p:childTnLst>
                                </p:cTn>
                              </p:par>
                              <p:par>
                                <p:cTn id="82" presetID="26" presetClass="emph" presetSubtype="0" fill="hold" grpId="2" nodeType="withEffect">
                                  <p:stCondLst>
                                    <p:cond delay="0"/>
                                  </p:stCondLst>
                                  <p:iterate type="lt">
                                    <p:tmPct val="0"/>
                                  </p:iterate>
                                  <p:childTnLst>
                                    <p:animEffect transition="out" filter="fade">
                                      <p:cBhvr>
                                        <p:cTn id="83" dur="500" tmFilter="0, 0; .2, .5; .8, .5; 1, 0"/>
                                        <p:tgtEl>
                                          <p:spTgt spid="76"/>
                                        </p:tgtEl>
                                      </p:cBhvr>
                                    </p:animEffect>
                                    <p:animScale>
                                      <p:cBhvr>
                                        <p:cTn id="84" dur="250" autoRev="1" fill="hold"/>
                                        <p:tgtEl>
                                          <p:spTgt spid="76"/>
                                        </p:tgtEl>
                                      </p:cBhvr>
                                      <p:by x="105000" y="105000"/>
                                    </p:animScale>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12"/>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69"/>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13"/>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75"/>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80"/>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74"/>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nodeType="clickEffect">
                                  <p:stCondLst>
                                    <p:cond delay="0"/>
                                  </p:stCondLst>
                                  <p:childTnLst>
                                    <p:set>
                                      <p:cBhvr>
                                        <p:cTn id="104" dur="1" fill="hold">
                                          <p:stCondLst>
                                            <p:cond delay="0"/>
                                          </p:stCondLst>
                                        </p:cTn>
                                        <p:tgtEl>
                                          <p:spTgt spid="12"/>
                                        </p:tgtEl>
                                        <p:attrNameLst>
                                          <p:attrName>style.visibility</p:attrName>
                                        </p:attrNameLst>
                                      </p:cBhvr>
                                      <p:to>
                                        <p:strVal val="hidden"/>
                                      </p:to>
                                    </p:set>
                                  </p:childTnLst>
                                </p:cTn>
                              </p:par>
                              <p:par>
                                <p:cTn id="105" presetID="1" presetClass="exit" presetSubtype="0" fill="hold" nodeType="withEffect">
                                  <p:stCondLst>
                                    <p:cond delay="0"/>
                                  </p:stCondLst>
                                  <p:childTnLst>
                                    <p:set>
                                      <p:cBhvr>
                                        <p:cTn id="106" dur="1" fill="hold">
                                          <p:stCondLst>
                                            <p:cond delay="0"/>
                                          </p:stCondLst>
                                        </p:cTn>
                                        <p:tgtEl>
                                          <p:spTgt spid="13"/>
                                        </p:tgtEl>
                                        <p:attrNameLst>
                                          <p:attrName>style.visibility</p:attrName>
                                        </p:attrNameLst>
                                      </p:cBhvr>
                                      <p:to>
                                        <p:strVal val="hidden"/>
                                      </p:to>
                                    </p:set>
                                  </p:childTnLst>
                                </p:cTn>
                              </p:par>
                              <p:par>
                                <p:cTn id="107" presetID="1" presetClass="exit" presetSubtype="0" fill="hold" grpId="1" nodeType="withEffect">
                                  <p:stCondLst>
                                    <p:cond delay="0"/>
                                  </p:stCondLst>
                                  <p:iterate type="lt">
                                    <p:tmAbs val="0"/>
                                  </p:iterate>
                                  <p:childTnLst>
                                    <p:set>
                                      <p:cBhvr>
                                        <p:cTn id="108" dur="1" fill="hold">
                                          <p:stCondLst>
                                            <p:cond delay="0"/>
                                          </p:stCondLst>
                                        </p:cTn>
                                        <p:tgtEl>
                                          <p:spTgt spid="76"/>
                                        </p:tgtEl>
                                        <p:attrNameLst>
                                          <p:attrName>style.visibility</p:attrName>
                                        </p:attrNameLst>
                                      </p:cBhvr>
                                      <p:to>
                                        <p:strVal val="hidden"/>
                                      </p:to>
                                    </p:set>
                                  </p:childTnLst>
                                </p:cTn>
                              </p:par>
                              <p:par>
                                <p:cTn id="109" presetID="1" presetClass="exit" presetSubtype="0" fill="hold" nodeType="withEffect">
                                  <p:stCondLst>
                                    <p:cond delay="0"/>
                                  </p:stCondLst>
                                  <p:childTnLst>
                                    <p:set>
                                      <p:cBhvr>
                                        <p:cTn id="110" dur="1" fill="hold">
                                          <p:stCondLst>
                                            <p:cond delay="0"/>
                                          </p:stCondLst>
                                        </p:cTn>
                                        <p:tgtEl>
                                          <p:spTgt spid="70"/>
                                        </p:tgtEl>
                                        <p:attrNameLst>
                                          <p:attrName>style.visibility</p:attrName>
                                        </p:attrNameLst>
                                      </p:cBhvr>
                                      <p:to>
                                        <p:strVal val="hidden"/>
                                      </p:to>
                                    </p:set>
                                  </p:childTnLst>
                                </p:cTn>
                              </p:par>
                              <p:par>
                                <p:cTn id="111" presetID="1" presetClass="entr" presetSubtype="0" fill="hold" grpId="0" nodeType="withEffect">
                                  <p:stCondLst>
                                    <p:cond delay="0"/>
                                  </p:stCondLst>
                                  <p:childTnLst>
                                    <p:set>
                                      <p:cBhvr>
                                        <p:cTn id="112" dur="1" fill="hold">
                                          <p:stCondLst>
                                            <p:cond delay="0"/>
                                          </p:stCondLst>
                                        </p:cTn>
                                        <p:tgtEl>
                                          <p:spTgt spid="62"/>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xit" presetSubtype="0" fill="hold" grpId="1" nodeType="clickEffect">
                                  <p:stCondLst>
                                    <p:cond delay="0"/>
                                  </p:stCondLst>
                                  <p:childTnLst>
                                    <p:set>
                                      <p:cBhvr>
                                        <p:cTn id="116" dur="1" fill="hold">
                                          <p:stCondLst>
                                            <p:cond delay="0"/>
                                          </p:stCondLst>
                                        </p:cTn>
                                        <p:tgtEl>
                                          <p:spTgt spid="72"/>
                                        </p:tgtEl>
                                        <p:attrNameLst>
                                          <p:attrName>style.visibility</p:attrName>
                                        </p:attrNameLst>
                                      </p:cBhvr>
                                      <p:to>
                                        <p:strVal val="hidden"/>
                                      </p:to>
                                    </p:set>
                                  </p:childTnLst>
                                </p:cTn>
                              </p:par>
                              <p:par>
                                <p:cTn id="117" presetID="1" presetClass="exit" presetSubtype="0" fill="hold" nodeType="withEffect">
                                  <p:stCondLst>
                                    <p:cond delay="0"/>
                                  </p:stCondLst>
                                  <p:childTnLst>
                                    <p:set>
                                      <p:cBhvr>
                                        <p:cTn id="118" dur="1" fill="hold">
                                          <p:stCondLst>
                                            <p:cond delay="0"/>
                                          </p:stCondLst>
                                        </p:cTn>
                                        <p:tgtEl>
                                          <p:spTgt spid="19"/>
                                        </p:tgtEl>
                                        <p:attrNameLst>
                                          <p:attrName>style.visibility</p:attrName>
                                        </p:attrNameLst>
                                      </p:cBhvr>
                                      <p:to>
                                        <p:strVal val="hidden"/>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grpId="0" nodeType="clickEffect">
                                  <p:stCondLst>
                                    <p:cond delay="0"/>
                                  </p:stCondLst>
                                  <p:childTnLst>
                                    <p:set>
                                      <p:cBhvr>
                                        <p:cTn id="1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23" grpId="0" animBg="1"/>
      <p:bldP spid="61" grpId="0" animBg="1"/>
      <p:bldP spid="67" grpId="0" animBg="1"/>
      <p:bldP spid="69" grpId="0" animBg="1"/>
      <p:bldP spid="71" grpId="0" animBg="1"/>
      <p:bldP spid="72" grpId="0" animBg="1"/>
      <p:bldP spid="72" grpId="1" animBg="1"/>
      <p:bldP spid="73" grpId="0" animBg="1"/>
      <p:bldP spid="75" grpId="0" animBg="1"/>
      <p:bldP spid="62" grpId="0" animBg="1"/>
      <p:bldP spid="74" grpId="0" animBg="1"/>
      <p:bldP spid="65" grpId="0"/>
      <p:bldP spid="65" grpId="1"/>
      <p:bldP spid="65" grpId="2"/>
      <p:bldP spid="76" grpId="0"/>
      <p:bldP spid="76" grpId="1"/>
      <p:bldP spid="76" grpId="2"/>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3C62A1-E959-2248-991D-E0AC759F476E}"/>
              </a:ext>
            </a:extLst>
          </p:cNvPr>
          <p:cNvSpPr>
            <a:spLocks noGrp="1"/>
          </p:cNvSpPr>
          <p:nvPr>
            <p:ph type="body" idx="1"/>
          </p:nvPr>
        </p:nvSpPr>
        <p:spPr>
          <a:xfrm>
            <a:off x="1388224" y="2873363"/>
            <a:ext cx="11521440" cy="5226073"/>
          </a:xfrm>
        </p:spPr>
        <p:txBody>
          <a:bodyPr/>
          <a:lstStyle/>
          <a:p>
            <a:pPr marL="800100" indent="-571500" algn="l">
              <a:buFont typeface="Arial" panose="020B0604020202020204" pitchFamily="34" charset="0"/>
              <a:buChar char="•"/>
            </a:pPr>
            <a:r>
              <a:rPr lang="en-US" sz="6000">
                <a:solidFill>
                  <a:schemeClr val="tx2">
                    <a:lumMod val="60000"/>
                    <a:lumOff val="40000"/>
                  </a:schemeClr>
                </a:solidFill>
              </a:rPr>
              <a:t>Background</a:t>
            </a:r>
          </a:p>
          <a:p>
            <a:pPr marL="800100" indent="-571500" algn="l">
              <a:buFont typeface="Arial" panose="020B0604020202020204" pitchFamily="34" charset="0"/>
              <a:buChar char="•"/>
            </a:pPr>
            <a:r>
              <a:rPr lang="en-US" sz="6000">
                <a:solidFill>
                  <a:schemeClr val="tx2">
                    <a:lumMod val="60000"/>
                    <a:lumOff val="40000"/>
                  </a:schemeClr>
                </a:solidFill>
              </a:rPr>
              <a:t>Motivation</a:t>
            </a:r>
          </a:p>
          <a:p>
            <a:pPr marL="800100" indent="-571500" algn="l">
              <a:buFont typeface="Arial" panose="020B0604020202020204" pitchFamily="34" charset="0"/>
              <a:buChar char="•"/>
            </a:pPr>
            <a:r>
              <a:rPr lang="en-US" sz="6000">
                <a:solidFill>
                  <a:schemeClr val="tx2">
                    <a:lumMod val="60000"/>
                    <a:lumOff val="40000"/>
                  </a:schemeClr>
                </a:solidFill>
              </a:rPr>
              <a:t>Design</a:t>
            </a:r>
          </a:p>
          <a:p>
            <a:pPr marL="800100" indent="-571500" algn="l">
              <a:buFont typeface="Arial" panose="020B0604020202020204" pitchFamily="34" charset="0"/>
              <a:buChar char="•"/>
            </a:pPr>
            <a:r>
              <a:rPr lang="en-US" sz="6000">
                <a:solidFill>
                  <a:schemeClr val="tx1"/>
                </a:solidFill>
              </a:rPr>
              <a:t>Evaluation</a:t>
            </a:r>
          </a:p>
          <a:p>
            <a:pPr marL="800100" indent="-571500" algn="l">
              <a:buFont typeface="Arial" panose="020B0604020202020204" pitchFamily="34" charset="0"/>
              <a:buChar char="•"/>
            </a:pPr>
            <a:r>
              <a:rPr lang="en-US" sz="6000">
                <a:solidFill>
                  <a:schemeClr val="tx2">
                    <a:lumMod val="60000"/>
                    <a:lumOff val="40000"/>
                  </a:schemeClr>
                </a:solidFill>
              </a:rPr>
              <a:t>Conclusion</a:t>
            </a:r>
          </a:p>
        </p:txBody>
      </p:sp>
      <p:sp>
        <p:nvSpPr>
          <p:cNvPr id="4" name="Slide Number Placeholder 3">
            <a:extLst>
              <a:ext uri="{FF2B5EF4-FFF2-40B4-BE49-F238E27FC236}">
                <a16:creationId xmlns:a16="http://schemas.microsoft.com/office/drawing/2014/main" id="{212B266B-1701-924B-B2D4-11DB472C3F0F}"/>
              </a:ext>
            </a:extLst>
          </p:cNvPr>
          <p:cNvSpPr>
            <a:spLocks noGrp="1"/>
          </p:cNvSpPr>
          <p:nvPr>
            <p:ph type="sldNum" idx="12"/>
          </p:nvPr>
        </p:nvSpPr>
        <p:spPr/>
        <p:txBody>
          <a:bodyPr/>
          <a:lstStyle/>
          <a:p>
            <a:fld id="{00000000-1234-1234-1234-123412341234}" type="slidenum">
              <a:rPr lang="en-US" smtClean="0"/>
              <a:pPr/>
              <a:t>19</a:t>
            </a:fld>
            <a:endParaRPr lang="en-US"/>
          </a:p>
        </p:txBody>
      </p:sp>
      <p:sp>
        <p:nvSpPr>
          <p:cNvPr id="8" name="Google Shape;47;p8">
            <a:extLst>
              <a:ext uri="{FF2B5EF4-FFF2-40B4-BE49-F238E27FC236}">
                <a16:creationId xmlns:a16="http://schemas.microsoft.com/office/drawing/2014/main" id="{0A3D96FD-0466-054F-90BB-E973C0FE9B5E}"/>
              </a:ext>
            </a:extLst>
          </p:cNvPr>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Outline</a:t>
            </a:r>
            <a:endParaRPr sz="6000" b="0" i="0" u="none" strike="noStrike" cap="none">
              <a:solidFill>
                <a:srgbClr val="000000"/>
              </a:solidFill>
              <a:latin typeface="Gill Sans MT" panose="020B0502020104020203" pitchFamily="34" charset="0"/>
              <a:ea typeface="Gill Sans"/>
              <a:cs typeface="Gill Sans"/>
              <a:sym typeface="Gill Sans"/>
            </a:endParaRPr>
          </a:p>
        </p:txBody>
      </p:sp>
    </p:spTree>
    <p:extLst>
      <p:ext uri="{BB962C8B-B14F-4D97-AF65-F5344CB8AC3E}">
        <p14:creationId xmlns:p14="http://schemas.microsoft.com/office/powerpoint/2010/main" val="4195449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3C62A1-E959-2248-991D-E0AC759F476E}"/>
              </a:ext>
            </a:extLst>
          </p:cNvPr>
          <p:cNvSpPr>
            <a:spLocks noGrp="1"/>
          </p:cNvSpPr>
          <p:nvPr>
            <p:ph type="body" idx="1"/>
          </p:nvPr>
        </p:nvSpPr>
        <p:spPr>
          <a:xfrm>
            <a:off x="1388224" y="2873363"/>
            <a:ext cx="11521440" cy="5226073"/>
          </a:xfrm>
        </p:spPr>
        <p:txBody>
          <a:bodyPr/>
          <a:lstStyle/>
          <a:p>
            <a:pPr marL="800100" indent="-571500" algn="l">
              <a:buFont typeface="Arial" panose="020B0604020202020204" pitchFamily="34" charset="0"/>
              <a:buChar char="•"/>
            </a:pPr>
            <a:r>
              <a:rPr lang="en-US" sz="6000">
                <a:solidFill>
                  <a:schemeClr val="tx1"/>
                </a:solidFill>
              </a:rPr>
              <a:t>Background</a:t>
            </a:r>
          </a:p>
          <a:p>
            <a:pPr marL="800100" indent="-571500" algn="l">
              <a:buFont typeface="Arial" panose="020B0604020202020204" pitchFamily="34" charset="0"/>
              <a:buChar char="•"/>
            </a:pPr>
            <a:r>
              <a:rPr lang="en-US" sz="6000">
                <a:solidFill>
                  <a:schemeClr val="tx2">
                    <a:lumMod val="60000"/>
                    <a:lumOff val="40000"/>
                  </a:schemeClr>
                </a:solidFill>
              </a:rPr>
              <a:t>Motivation</a:t>
            </a:r>
          </a:p>
          <a:p>
            <a:pPr marL="800100" indent="-571500" algn="l">
              <a:buFont typeface="Arial" panose="020B0604020202020204" pitchFamily="34" charset="0"/>
              <a:buChar char="•"/>
            </a:pPr>
            <a:r>
              <a:rPr lang="en-US" sz="6000">
                <a:solidFill>
                  <a:schemeClr val="tx2">
                    <a:lumMod val="60000"/>
                    <a:lumOff val="40000"/>
                  </a:schemeClr>
                </a:solidFill>
              </a:rPr>
              <a:t>Design</a:t>
            </a:r>
          </a:p>
          <a:p>
            <a:pPr marL="800100" indent="-571500" algn="l">
              <a:buFont typeface="Arial" panose="020B0604020202020204" pitchFamily="34" charset="0"/>
              <a:buChar char="•"/>
            </a:pPr>
            <a:r>
              <a:rPr lang="en-US" sz="6000">
                <a:solidFill>
                  <a:schemeClr val="tx2">
                    <a:lumMod val="60000"/>
                    <a:lumOff val="40000"/>
                  </a:schemeClr>
                </a:solidFill>
              </a:rPr>
              <a:t>Evaluation</a:t>
            </a:r>
          </a:p>
          <a:p>
            <a:pPr marL="800100" indent="-571500" algn="l">
              <a:buFont typeface="Arial" panose="020B0604020202020204" pitchFamily="34" charset="0"/>
              <a:buChar char="•"/>
            </a:pPr>
            <a:r>
              <a:rPr lang="en-US" sz="6000">
                <a:solidFill>
                  <a:schemeClr val="tx2">
                    <a:lumMod val="60000"/>
                    <a:lumOff val="40000"/>
                  </a:schemeClr>
                </a:solidFill>
              </a:rPr>
              <a:t>Conclusion</a:t>
            </a:r>
          </a:p>
        </p:txBody>
      </p:sp>
      <p:sp>
        <p:nvSpPr>
          <p:cNvPr id="4" name="Slide Number Placeholder 3">
            <a:extLst>
              <a:ext uri="{FF2B5EF4-FFF2-40B4-BE49-F238E27FC236}">
                <a16:creationId xmlns:a16="http://schemas.microsoft.com/office/drawing/2014/main" id="{212B266B-1701-924B-B2D4-11DB472C3F0F}"/>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8" name="Google Shape;47;p8">
            <a:extLst>
              <a:ext uri="{FF2B5EF4-FFF2-40B4-BE49-F238E27FC236}">
                <a16:creationId xmlns:a16="http://schemas.microsoft.com/office/drawing/2014/main" id="{0A3D96FD-0466-054F-90BB-E973C0FE9B5E}"/>
              </a:ext>
            </a:extLst>
          </p:cNvPr>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Outline</a:t>
            </a:r>
            <a:endParaRPr sz="6000" b="0" i="0" u="none" strike="noStrike" cap="none">
              <a:solidFill>
                <a:srgbClr val="000000"/>
              </a:solidFill>
              <a:latin typeface="Gill Sans MT" panose="020B0502020104020203" pitchFamily="34" charset="0"/>
              <a:ea typeface="Gill Sans"/>
              <a:cs typeface="Gill Sans"/>
              <a:sym typeface="Gill Sans"/>
            </a:endParaRPr>
          </a:p>
        </p:txBody>
      </p:sp>
    </p:spTree>
    <p:extLst>
      <p:ext uri="{BB962C8B-B14F-4D97-AF65-F5344CB8AC3E}">
        <p14:creationId xmlns:p14="http://schemas.microsoft.com/office/powerpoint/2010/main" val="18341672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Experimental Setup</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 name="TextBox 5">
            <a:extLst>
              <a:ext uri="{FF2B5EF4-FFF2-40B4-BE49-F238E27FC236}">
                <a16:creationId xmlns:a16="http://schemas.microsoft.com/office/drawing/2014/main" id="{4BFE2199-94D5-2D48-8A9B-6250A90A417D}"/>
              </a:ext>
            </a:extLst>
          </p:cNvPr>
          <p:cNvSpPr txBox="1"/>
          <p:nvPr/>
        </p:nvSpPr>
        <p:spPr>
          <a:xfrm>
            <a:off x="944296" y="2023255"/>
            <a:ext cx="13474821" cy="1981376"/>
          </a:xfrm>
          <a:prstGeom prst="rect">
            <a:avLst/>
          </a:prstGeom>
          <a:noFill/>
        </p:spPr>
        <p:txBody>
          <a:bodyPr wrap="square" lIns="91440" tIns="45720" rIns="91440" bIns="45720" rtlCol="0" anchor="t">
            <a:spAutoFit/>
          </a:bodyPr>
          <a:lstStyle/>
          <a:p>
            <a:pPr marL="685800" indent="-685800">
              <a:buFont typeface="Arial" panose="020B0604020202020204" pitchFamily="34" charset="0"/>
              <a:buChar char="•"/>
            </a:pPr>
            <a:r>
              <a:rPr lang="en-US" sz="4000" dirty="0">
                <a:solidFill>
                  <a:schemeClr val="tx1"/>
                </a:solidFill>
                <a:latin typeface="Gill Sans MT" panose="020B0502020104020203" pitchFamily="34" charset="77"/>
              </a:rPr>
              <a:t>Hardware platform</a:t>
            </a:r>
          </a:p>
          <a:p>
            <a:pPr marL="731520">
              <a:lnSpc>
                <a:spcPct val="120000"/>
              </a:lnSpc>
            </a:pPr>
            <a:r>
              <a:rPr lang="en-US" sz="3600" dirty="0">
                <a:solidFill>
                  <a:schemeClr val="tx1"/>
                </a:solidFill>
                <a:latin typeface="Gill Sans MT"/>
              </a:rPr>
              <a:t>- Dual-socket 64-core Xeon Scalable CPU @ 2.6GHz</a:t>
            </a:r>
          </a:p>
          <a:p>
            <a:pPr marL="731520">
              <a:lnSpc>
                <a:spcPct val="120000"/>
              </a:lnSpc>
            </a:pPr>
            <a:r>
              <a:rPr lang="en-US" sz="3600" dirty="0">
                <a:solidFill>
                  <a:schemeClr val="tx1"/>
                </a:solidFill>
                <a:latin typeface="Gill Sans MT"/>
              </a:rPr>
              <a:t>- 512GB Intel Optane DC NVM</a:t>
            </a:r>
          </a:p>
        </p:txBody>
      </p:sp>
      <p:sp>
        <p:nvSpPr>
          <p:cNvPr id="8" name="TextBox 7">
            <a:extLst>
              <a:ext uri="{FF2B5EF4-FFF2-40B4-BE49-F238E27FC236}">
                <a16:creationId xmlns:a16="http://schemas.microsoft.com/office/drawing/2014/main" id="{250ACE76-4F83-E349-B094-0F316403FFE2}"/>
              </a:ext>
            </a:extLst>
          </p:cNvPr>
          <p:cNvSpPr txBox="1"/>
          <p:nvPr/>
        </p:nvSpPr>
        <p:spPr>
          <a:xfrm>
            <a:off x="944296" y="4418311"/>
            <a:ext cx="13474821" cy="2646174"/>
          </a:xfrm>
          <a:prstGeom prst="rect">
            <a:avLst/>
          </a:prstGeom>
          <a:noFill/>
        </p:spPr>
        <p:txBody>
          <a:bodyPr wrap="square" lIns="91440" tIns="45720" rIns="91440" bIns="45720" rtlCol="0" anchor="t">
            <a:spAutoFit/>
          </a:bodyPr>
          <a:lstStyle/>
          <a:p>
            <a:pPr marL="571500" indent="-571500">
              <a:buFont typeface="Arial" panose="020B0604020202020204" pitchFamily="34" charset="0"/>
              <a:buChar char="•"/>
            </a:pPr>
            <a:r>
              <a:rPr lang="en-US" sz="4000" dirty="0">
                <a:solidFill>
                  <a:schemeClr val="tx1"/>
                </a:solidFill>
                <a:latin typeface="Gill Sans MT" panose="020B0502020104020203" pitchFamily="34" charset="77"/>
              </a:rPr>
              <a:t>Emulate firmware-level FS (no programmable storage H/W)</a:t>
            </a:r>
          </a:p>
          <a:p>
            <a:pPr marL="731520">
              <a:lnSpc>
                <a:spcPct val="120000"/>
              </a:lnSpc>
            </a:pPr>
            <a:r>
              <a:rPr lang="en-US" sz="3600" dirty="0">
                <a:solidFill>
                  <a:schemeClr val="tx1"/>
                </a:solidFill>
                <a:latin typeface="Gill Sans MT"/>
              </a:rPr>
              <a:t>- Reserve dedicated device threads for handling I/O requests</a:t>
            </a:r>
            <a:endParaRPr lang="en-US" sz="3600" b="1" dirty="0">
              <a:solidFill>
                <a:schemeClr val="tx1"/>
              </a:solidFill>
              <a:latin typeface="Gill Sans MT" panose="020B0502020104020203" pitchFamily="34" charset="77"/>
            </a:endParaRPr>
          </a:p>
          <a:p>
            <a:pPr marL="731520">
              <a:lnSpc>
                <a:spcPct val="120000"/>
              </a:lnSpc>
            </a:pPr>
            <a:r>
              <a:rPr lang="en-US" sz="3600" dirty="0">
                <a:solidFill>
                  <a:schemeClr val="tx1"/>
                </a:solidFill>
                <a:latin typeface="Gill Sans MT"/>
              </a:rPr>
              <a:t>- Add PCIe latency for all I/O operations</a:t>
            </a:r>
          </a:p>
          <a:p>
            <a:pPr marL="731520">
              <a:lnSpc>
                <a:spcPct val="120000"/>
              </a:lnSpc>
            </a:pPr>
            <a:r>
              <a:rPr lang="en-US" sz="3600" dirty="0">
                <a:solidFill>
                  <a:schemeClr val="tx1"/>
                </a:solidFill>
                <a:latin typeface="Gill Sans MT"/>
              </a:rPr>
              <a:t>- Reduce CPU frequency for device CPUs</a:t>
            </a:r>
          </a:p>
        </p:txBody>
      </p:sp>
      <p:sp>
        <p:nvSpPr>
          <p:cNvPr id="9" name="TextBox 8">
            <a:extLst>
              <a:ext uri="{FF2B5EF4-FFF2-40B4-BE49-F238E27FC236}">
                <a16:creationId xmlns:a16="http://schemas.microsoft.com/office/drawing/2014/main" id="{E4D788F4-70CA-D34F-A518-3300123D7105}"/>
              </a:ext>
            </a:extLst>
          </p:cNvPr>
          <p:cNvSpPr txBox="1"/>
          <p:nvPr/>
        </p:nvSpPr>
        <p:spPr>
          <a:xfrm>
            <a:off x="944296" y="7478165"/>
            <a:ext cx="13474821" cy="2646174"/>
          </a:xfrm>
          <a:prstGeom prst="rect">
            <a:avLst/>
          </a:prstGeom>
          <a:noFill/>
        </p:spPr>
        <p:txBody>
          <a:bodyPr wrap="square" rtlCol="0">
            <a:spAutoFit/>
          </a:bodyPr>
          <a:lstStyle/>
          <a:p>
            <a:pPr marL="685800" indent="-685800">
              <a:buFont typeface="Arial" panose="020B0604020202020204" pitchFamily="34" charset="0"/>
              <a:buChar char="•"/>
            </a:pPr>
            <a:r>
              <a:rPr lang="en-US" sz="4000" dirty="0">
                <a:solidFill>
                  <a:schemeClr val="tx1"/>
                </a:solidFill>
                <a:latin typeface="Gill Sans MT" panose="020B0502020104020203" pitchFamily="34" charset="77"/>
              </a:rPr>
              <a:t>State-of-the-art file systems</a:t>
            </a:r>
          </a:p>
          <a:p>
            <a:pPr marL="731520">
              <a:lnSpc>
                <a:spcPct val="120000"/>
              </a:lnSpc>
            </a:pPr>
            <a:r>
              <a:rPr lang="en-US" sz="3600" dirty="0">
                <a:solidFill>
                  <a:schemeClr val="tx1"/>
                </a:solidFill>
                <a:latin typeface="Gill Sans MT" panose="020B0502020104020203" pitchFamily="34" charset="77"/>
              </a:rPr>
              <a:t>- </a:t>
            </a:r>
            <a:r>
              <a:rPr lang="en-US" sz="3600" b="1" dirty="0">
                <a:solidFill>
                  <a:schemeClr val="tx1"/>
                </a:solidFill>
                <a:latin typeface="Gill Sans MT" panose="020B0502020104020203" pitchFamily="34" charset="77"/>
              </a:rPr>
              <a:t>ext4-DAX</a:t>
            </a:r>
            <a:r>
              <a:rPr lang="en-US" sz="3600" dirty="0">
                <a:solidFill>
                  <a:schemeClr val="tx1"/>
                </a:solidFill>
                <a:latin typeface="Gill Sans MT" panose="020B0502020104020203" pitchFamily="34" charset="77"/>
              </a:rPr>
              <a:t>, </a:t>
            </a:r>
            <a:r>
              <a:rPr lang="en-US" sz="3600" b="1" dirty="0">
                <a:solidFill>
                  <a:schemeClr val="tx1"/>
                </a:solidFill>
                <a:latin typeface="Gill Sans MT" panose="020B0502020104020203" pitchFamily="34" charset="77"/>
              </a:rPr>
              <a:t>NOVA </a:t>
            </a:r>
            <a:r>
              <a:rPr lang="en-US" sz="3200" dirty="0">
                <a:solidFill>
                  <a:schemeClr val="tx1"/>
                </a:solidFill>
                <a:latin typeface="Gill Sans MT" panose="020B0502020104020203" pitchFamily="34" charset="77"/>
              </a:rPr>
              <a:t>[FAST’ 16] </a:t>
            </a:r>
            <a:r>
              <a:rPr lang="en-US" sz="3600" dirty="0">
                <a:solidFill>
                  <a:schemeClr val="tx1"/>
                </a:solidFill>
                <a:latin typeface="Gill Sans MT" panose="020B0502020104020203" pitchFamily="34" charset="77"/>
              </a:rPr>
              <a:t>(Kernel-level file system)</a:t>
            </a:r>
          </a:p>
          <a:p>
            <a:pPr marL="731520">
              <a:lnSpc>
                <a:spcPct val="120000"/>
              </a:lnSpc>
            </a:pPr>
            <a:r>
              <a:rPr lang="en-US" sz="3600" dirty="0">
                <a:solidFill>
                  <a:schemeClr val="tx1"/>
                </a:solidFill>
                <a:latin typeface="Gill Sans MT" panose="020B0502020104020203" pitchFamily="34" charset="77"/>
              </a:rPr>
              <a:t>- </a:t>
            </a:r>
            <a:r>
              <a:rPr lang="en-US" sz="3600" b="1" dirty="0">
                <a:solidFill>
                  <a:schemeClr val="tx1"/>
                </a:solidFill>
                <a:latin typeface="Gill Sans MT" panose="020B0502020104020203" pitchFamily="34" charset="77"/>
              </a:rPr>
              <a:t>Strata </a:t>
            </a:r>
            <a:r>
              <a:rPr lang="en-US" sz="3200" dirty="0">
                <a:solidFill>
                  <a:schemeClr val="tx1"/>
                </a:solidFill>
                <a:latin typeface="Gill Sans MT" panose="020B0502020104020203" pitchFamily="34" charset="77"/>
              </a:rPr>
              <a:t>[SOSP ‘17]</a:t>
            </a:r>
            <a:r>
              <a:rPr lang="en-US" sz="3600" dirty="0">
                <a:solidFill>
                  <a:schemeClr val="tx1"/>
                </a:solidFill>
                <a:latin typeface="Gill Sans MT" panose="020B0502020104020203" pitchFamily="34" charset="77"/>
              </a:rPr>
              <a:t>, </a:t>
            </a:r>
            <a:r>
              <a:rPr lang="en-US" sz="3600" b="1" dirty="0" err="1">
                <a:solidFill>
                  <a:schemeClr val="tx1"/>
                </a:solidFill>
                <a:latin typeface="Gill Sans MT" panose="020B0502020104020203" pitchFamily="34" charset="77"/>
              </a:rPr>
              <a:t>SplitFS</a:t>
            </a:r>
            <a:r>
              <a:rPr lang="en-US" sz="3600" b="1" dirty="0">
                <a:solidFill>
                  <a:schemeClr val="tx1"/>
                </a:solidFill>
                <a:latin typeface="Gill Sans MT" panose="020B0502020104020203" pitchFamily="34" charset="77"/>
              </a:rPr>
              <a:t> </a:t>
            </a:r>
            <a:r>
              <a:rPr lang="en-US" sz="3200" dirty="0">
                <a:solidFill>
                  <a:schemeClr val="tx1"/>
                </a:solidFill>
                <a:latin typeface="Gill Sans MT" panose="020B0502020104020203" pitchFamily="34" charset="77"/>
              </a:rPr>
              <a:t>[SOSP’ 19]</a:t>
            </a:r>
            <a:r>
              <a:rPr lang="en-US" sz="3600" dirty="0">
                <a:solidFill>
                  <a:schemeClr val="tx1"/>
                </a:solidFill>
                <a:latin typeface="Gill Sans MT" panose="020B0502020104020203" pitchFamily="34" charset="77"/>
              </a:rPr>
              <a:t> (User-level file system)</a:t>
            </a:r>
          </a:p>
          <a:p>
            <a:pPr marL="731520">
              <a:lnSpc>
                <a:spcPct val="120000"/>
              </a:lnSpc>
            </a:pPr>
            <a:r>
              <a:rPr lang="en-US" sz="3600" dirty="0">
                <a:solidFill>
                  <a:schemeClr val="tx1"/>
                </a:solidFill>
                <a:latin typeface="Gill Sans MT" panose="020B0502020104020203" pitchFamily="34" charset="77"/>
              </a:rPr>
              <a:t>- </a:t>
            </a:r>
            <a:r>
              <a:rPr lang="en-US" sz="3600" b="1" dirty="0" err="1">
                <a:solidFill>
                  <a:schemeClr val="tx1"/>
                </a:solidFill>
                <a:latin typeface="Gill Sans MT" panose="020B0502020104020203" pitchFamily="34" charset="77"/>
              </a:rPr>
              <a:t>DevFS</a:t>
            </a:r>
            <a:r>
              <a:rPr lang="en-US" sz="3600" b="1" dirty="0">
                <a:solidFill>
                  <a:schemeClr val="tx1"/>
                </a:solidFill>
                <a:latin typeface="Gill Sans MT" panose="020B0502020104020203" pitchFamily="34" charset="77"/>
              </a:rPr>
              <a:t> </a:t>
            </a:r>
            <a:r>
              <a:rPr lang="en-US" sz="3200" dirty="0">
                <a:solidFill>
                  <a:schemeClr val="tx1"/>
                </a:solidFill>
                <a:latin typeface="Gill Sans MT" panose="020B0502020104020203" pitchFamily="34" charset="77"/>
              </a:rPr>
              <a:t>[FAST’ 18]</a:t>
            </a:r>
            <a:r>
              <a:rPr lang="en-US" sz="3600" dirty="0">
                <a:solidFill>
                  <a:schemeClr val="tx1"/>
                </a:solidFill>
                <a:latin typeface="Gill Sans MT" panose="020B0502020104020203" pitchFamily="34" charset="77"/>
              </a:rPr>
              <a:t> (Firmware-level file system)</a:t>
            </a:r>
          </a:p>
        </p:txBody>
      </p:sp>
    </p:spTree>
    <p:extLst>
      <p:ext uri="{BB962C8B-B14F-4D97-AF65-F5344CB8AC3E}">
        <p14:creationId xmlns:p14="http://schemas.microsoft.com/office/powerpoint/2010/main" val="123144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dirty="0">
                <a:solidFill>
                  <a:srgbClr val="000000"/>
                </a:solidFill>
                <a:latin typeface="Gill Sans MT" panose="020B0502020104020203" pitchFamily="34" charset="0"/>
                <a:ea typeface="Gill Sans"/>
                <a:cs typeface="Gill Sans"/>
                <a:sym typeface="Gill Sans"/>
              </a:rPr>
              <a:t>Read Scalability Benchmark</a:t>
            </a:r>
            <a:endParaRPr sz="6000" b="0" i="0" u="none" strike="noStrike" cap="none" dirty="0">
              <a:solidFill>
                <a:srgbClr val="000000"/>
              </a:solidFill>
              <a:latin typeface="Gill Sans MT" panose="020B0502020104020203" pitchFamily="34" charset="0"/>
              <a:ea typeface="Gill Sans"/>
              <a:cs typeface="Gill Sans"/>
              <a:sym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72640"/>
            <a:ext cx="14270182" cy="646331"/>
          </a:xfrm>
          <a:prstGeom prst="rect">
            <a:avLst/>
          </a:prstGeom>
          <a:noFill/>
        </p:spPr>
        <p:txBody>
          <a:bodyPr wrap="square" rtlCol="0">
            <a:spAutoFit/>
          </a:bodyPr>
          <a:lstStyle/>
          <a:p>
            <a:r>
              <a:rPr lang="en-US" sz="3600">
                <a:solidFill>
                  <a:schemeClr val="tx1"/>
                </a:solidFill>
                <a:latin typeface="Gill Sans MT" panose="020B0502020104020203" pitchFamily="34" charset="77"/>
              </a:rPr>
              <a:t>Multiple readers and 4 writer threads accessing a 12GB shared file</a:t>
            </a:r>
          </a:p>
        </p:txBody>
      </p:sp>
      <p:sp>
        <p:nvSpPr>
          <p:cNvPr id="11" name="TextBox 10">
            <a:extLst>
              <a:ext uri="{FF2B5EF4-FFF2-40B4-BE49-F238E27FC236}">
                <a16:creationId xmlns:a16="http://schemas.microsoft.com/office/drawing/2014/main" id="{F70C2F2F-DF38-554C-8B0A-B776C7AABF4A}"/>
              </a:ext>
            </a:extLst>
          </p:cNvPr>
          <p:cNvSpPr txBox="1"/>
          <p:nvPr/>
        </p:nvSpPr>
        <p:spPr>
          <a:xfrm>
            <a:off x="1094509" y="8676994"/>
            <a:ext cx="8209511" cy="1200329"/>
          </a:xfrm>
          <a:prstGeom prst="rect">
            <a:avLst/>
          </a:prstGeom>
          <a:noFill/>
        </p:spPr>
        <p:txBody>
          <a:bodyPr wrap="square" rtlCol="0">
            <a:spAutoFit/>
          </a:bodyPr>
          <a:lstStyle/>
          <a:p>
            <a:pPr marL="571500" indent="-571500">
              <a:buFont typeface="Arial" panose="020B0604020202020204" pitchFamily="34" charset="0"/>
              <a:buChar char="•"/>
            </a:pPr>
            <a:r>
              <a:rPr lang="en-US" sz="3600" err="1">
                <a:latin typeface="Gill Sans MT" panose="020B0502020104020203" pitchFamily="34" charset="77"/>
              </a:rPr>
              <a:t>X-axis: # of concurrent readers</a:t>
            </a:r>
          </a:p>
          <a:p>
            <a:pPr marL="571500" indent="-571500">
              <a:buFont typeface="Arial" panose="020B0604020202020204" pitchFamily="34" charset="0"/>
              <a:buChar char="•"/>
            </a:pPr>
            <a:r>
              <a:rPr lang="en-US" sz="3600" err="1">
                <a:latin typeface="Gill Sans MT" panose="020B0502020104020203" pitchFamily="34" charset="77"/>
              </a:rPr>
              <a:t>Y-axis: Aggregated readers’ throughput</a:t>
            </a:r>
            <a:endParaRPr lang="en-US" sz="3600">
              <a:latin typeface="Gill Sans MT" panose="020B0502020104020203" pitchFamily="34" charset="77"/>
            </a:endParaRPr>
          </a:p>
        </p:txBody>
      </p:sp>
      <p:graphicFrame>
        <p:nvGraphicFramePr>
          <p:cNvPr id="12" name="Chart 11">
            <a:extLst>
              <a:ext uri="{FF2B5EF4-FFF2-40B4-BE49-F238E27FC236}">
                <a16:creationId xmlns:a16="http://schemas.microsoft.com/office/drawing/2014/main" id="{7073A774-B7B7-2D4F-A477-9CCCB157A402}"/>
              </a:ext>
            </a:extLst>
          </p:cNvPr>
          <p:cNvGraphicFramePr>
            <a:graphicFrameLocks/>
          </p:cNvGraphicFramePr>
          <p:nvPr>
            <p:extLst>
              <p:ext uri="{D42A27DB-BD31-4B8C-83A1-F6EECF244321}">
                <p14:modId xmlns:p14="http://schemas.microsoft.com/office/powerpoint/2010/main" val="2516148213"/>
              </p:ext>
            </p:extLst>
          </p:nvPr>
        </p:nvGraphicFramePr>
        <p:xfrm>
          <a:off x="2135786" y="2880347"/>
          <a:ext cx="11265889" cy="5535270"/>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7C457100-5231-0E43-B0B7-71ADB840FAC0}"/>
              </a:ext>
            </a:extLst>
          </p:cNvPr>
          <p:cNvSpPr txBox="1"/>
          <p:nvPr/>
        </p:nvSpPr>
        <p:spPr>
          <a:xfrm>
            <a:off x="4204503" y="8980011"/>
            <a:ext cx="8945711" cy="646331"/>
          </a:xfrm>
          <a:prstGeom prst="rect">
            <a:avLst/>
          </a:prstGeom>
          <a:noFill/>
        </p:spPr>
        <p:txBody>
          <a:bodyPr wrap="square" rtlCol="0">
            <a:spAutoFit/>
          </a:bodyPr>
          <a:lstStyle/>
          <a:p>
            <a:r>
              <a:rPr lang="en-US" sz="3600">
                <a:solidFill>
                  <a:srgbClr val="00B050"/>
                </a:solidFill>
                <a:latin typeface="Gill Sans MT" panose="020B0502020104020203" pitchFamily="34" charset="77"/>
              </a:rPr>
              <a:t>Readers do not have to wait for writers </a:t>
            </a:r>
          </a:p>
        </p:txBody>
      </p:sp>
      <p:grpSp>
        <p:nvGrpSpPr>
          <p:cNvPr id="13" name="Group 12">
            <a:extLst>
              <a:ext uri="{FF2B5EF4-FFF2-40B4-BE49-F238E27FC236}">
                <a16:creationId xmlns:a16="http://schemas.microsoft.com/office/drawing/2014/main" id="{B23F711A-49C6-E54E-BF57-1FA714141BF9}"/>
              </a:ext>
            </a:extLst>
          </p:cNvPr>
          <p:cNvGrpSpPr/>
          <p:nvPr/>
        </p:nvGrpSpPr>
        <p:grpSpPr>
          <a:xfrm>
            <a:off x="10928398" y="3534337"/>
            <a:ext cx="1742004" cy="2976664"/>
            <a:chOff x="13812335" y="3733527"/>
            <a:chExt cx="1742004" cy="2976664"/>
          </a:xfrm>
        </p:grpSpPr>
        <p:cxnSp>
          <p:nvCxnSpPr>
            <p:cNvPr id="3" name="Straight Arrow Connector 2">
              <a:extLst>
                <a:ext uri="{FF2B5EF4-FFF2-40B4-BE49-F238E27FC236}">
                  <a16:creationId xmlns:a16="http://schemas.microsoft.com/office/drawing/2014/main" id="{905B8956-44E6-E840-A82E-5BFBEADD58CB}"/>
                </a:ext>
              </a:extLst>
            </p:cNvPr>
            <p:cNvCxnSpPr>
              <a:cxnSpLocks/>
            </p:cNvCxnSpPr>
            <p:nvPr/>
          </p:nvCxnSpPr>
          <p:spPr>
            <a:xfrm flipV="1">
              <a:off x="14114645" y="3733527"/>
              <a:ext cx="1439694" cy="2976664"/>
            </a:xfrm>
            <a:prstGeom prst="straightConnector1">
              <a:avLst/>
            </a:prstGeom>
            <a:ln w="25400">
              <a:solidFill>
                <a:srgbClr val="00B050"/>
              </a:solidFill>
              <a:prstDash val="dash"/>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07F1556-272C-FC4A-8D08-848CFA8FA525}"/>
                </a:ext>
              </a:extLst>
            </p:cNvPr>
            <p:cNvSpPr txBox="1"/>
            <p:nvPr/>
          </p:nvSpPr>
          <p:spPr>
            <a:xfrm>
              <a:off x="13812335" y="4683567"/>
              <a:ext cx="1439694" cy="584775"/>
            </a:xfrm>
            <a:prstGeom prst="rect">
              <a:avLst/>
            </a:prstGeom>
            <a:noFill/>
          </p:spPr>
          <p:txBody>
            <a:bodyPr wrap="square" rtlCol="0">
              <a:spAutoFit/>
            </a:bodyPr>
            <a:lstStyle/>
            <a:p>
              <a:r>
                <a:rPr lang="en-US" sz="3200">
                  <a:solidFill>
                    <a:srgbClr val="00B050"/>
                  </a:solidFill>
                  <a:latin typeface="Gill Sans MT" panose="020B0502020104020203" pitchFamily="34" charset="77"/>
                </a:rPr>
                <a:t>4.87x</a:t>
              </a:r>
            </a:p>
          </p:txBody>
        </p:sp>
      </p:grpSp>
    </p:spTree>
    <p:extLst>
      <p:ext uri="{BB962C8B-B14F-4D97-AF65-F5344CB8AC3E}">
        <p14:creationId xmlns:p14="http://schemas.microsoft.com/office/powerpoint/2010/main" val="3467282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graphicEl>
                                              <a:chart seriesIdx="-3" categoryIdx="-3" bldStep="gridLegend"/>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graphicEl>
                                              <a:chart seriesIdx="0" categoryIdx="-4" bldStep="series"/>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graphicEl>
                                              <a:chart seriesIdx="1" categoryIdx="-4" bldStep="series"/>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graphicEl>
                                              <a:chart seriesIdx="2" categoryIdx="-4" bldStep="series"/>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graphicEl>
                                              <a:chart seriesIdx="3"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graphicEl>
                                              <a:chart seriesIdx="4" categoryIdx="-4" bldStep="series"/>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graphicEl>
                                              <a:chart seriesIdx="5" categoryIdx="-4" bldStep="series"/>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par>
                                <p:cTn id="35" presetID="26" presetClass="emph" presetSubtype="0" fill="hold" grpId="1" nodeType="withEffect">
                                  <p:stCondLst>
                                    <p:cond delay="0"/>
                                  </p:stCondLst>
                                  <p:childTnLst>
                                    <p:animEffect transition="out" filter="fade">
                                      <p:cBhvr>
                                        <p:cTn id="36" dur="500" tmFilter="0, 0; .2, .5; .8, .5; 1, 0"/>
                                        <p:tgtEl>
                                          <p:spTgt spid="8"/>
                                        </p:tgtEl>
                                      </p:cBhvr>
                                    </p:animEffect>
                                    <p:animScale>
                                      <p:cBhvr>
                                        <p:cTn id="37" dur="250" autoRev="1"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Graphic spid="12" grpId="0" uiExpand="1">
        <p:bldSub>
          <a:bldChart bld="series"/>
        </p:bldSub>
      </p:bldGraphic>
      <p:bldP spid="8" grpId="0"/>
      <p:bldP spid="8"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dirty="0">
                <a:solidFill>
                  <a:srgbClr val="000000"/>
                </a:solidFill>
                <a:latin typeface="Gill Sans MT" panose="020B0502020104020203" pitchFamily="34" charset="0"/>
                <a:ea typeface="Gill Sans"/>
                <a:cs typeface="Gill Sans"/>
                <a:sym typeface="Gill Sans"/>
              </a:rPr>
              <a:t>Write Scalability Benchmark</a:t>
            </a:r>
            <a:endParaRPr sz="6000" b="0" i="0" u="none" strike="noStrike" cap="none" dirty="0">
              <a:solidFill>
                <a:srgbClr val="000000"/>
              </a:solidFill>
              <a:latin typeface="Gill Sans MT" panose="020B0502020104020203" pitchFamily="34" charset="0"/>
              <a:ea typeface="Gill Sans"/>
              <a:cs typeface="Gill Sans"/>
              <a:sym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72640"/>
            <a:ext cx="14270182" cy="646331"/>
          </a:xfrm>
          <a:prstGeom prst="rect">
            <a:avLst/>
          </a:prstGeom>
          <a:noFill/>
        </p:spPr>
        <p:txBody>
          <a:bodyPr wrap="square" rtlCol="0">
            <a:spAutoFit/>
          </a:bodyPr>
          <a:lstStyle/>
          <a:p>
            <a:r>
              <a:rPr lang="en-US" sz="3600">
                <a:latin typeface="Gill Sans MT" panose="020B0502020104020203" pitchFamily="34" charset="77"/>
              </a:rPr>
              <a:t>Multiple readers and 4 writer threads accessing a 12GB shared file</a:t>
            </a:r>
          </a:p>
        </p:txBody>
      </p:sp>
      <p:sp>
        <p:nvSpPr>
          <p:cNvPr id="11" name="TextBox 10">
            <a:extLst>
              <a:ext uri="{FF2B5EF4-FFF2-40B4-BE49-F238E27FC236}">
                <a16:creationId xmlns:a16="http://schemas.microsoft.com/office/drawing/2014/main" id="{F70C2F2F-DF38-554C-8B0A-B776C7AABF4A}"/>
              </a:ext>
            </a:extLst>
          </p:cNvPr>
          <p:cNvSpPr txBox="1"/>
          <p:nvPr/>
        </p:nvSpPr>
        <p:spPr>
          <a:xfrm>
            <a:off x="1094509" y="9000160"/>
            <a:ext cx="8163791" cy="1200329"/>
          </a:xfrm>
          <a:prstGeom prst="rect">
            <a:avLst/>
          </a:prstGeom>
          <a:noFill/>
        </p:spPr>
        <p:txBody>
          <a:bodyPr wrap="square" rtlCol="0">
            <a:spAutoFit/>
          </a:bodyPr>
          <a:lstStyle/>
          <a:p>
            <a:pPr marL="571500" indent="-571500">
              <a:buFont typeface="Arial" panose="020B0604020202020204" pitchFamily="34" charset="0"/>
              <a:buChar char="•"/>
            </a:pPr>
            <a:r>
              <a:rPr lang="en-US" sz="3600" err="1">
                <a:latin typeface="Gill Sans MT" panose="020B0502020104020203" pitchFamily="34" charset="77"/>
              </a:rPr>
              <a:t>X-axis: # of concurrent readers</a:t>
            </a:r>
          </a:p>
          <a:p>
            <a:pPr marL="571500" indent="-571500">
              <a:buFont typeface="Arial" panose="020B0604020202020204" pitchFamily="34" charset="0"/>
              <a:buChar char="•"/>
            </a:pPr>
            <a:r>
              <a:rPr lang="en-US" sz="3600" err="1">
                <a:latin typeface="Gill Sans MT" panose="020B0502020104020203" pitchFamily="34" charset="77"/>
              </a:rPr>
              <a:t>Y-axis: Aggregated writers’ throughput</a:t>
            </a:r>
            <a:endParaRPr lang="en-US" sz="3600">
              <a:latin typeface="Gill Sans MT" panose="020B0502020104020203" pitchFamily="34" charset="77"/>
            </a:endParaRPr>
          </a:p>
        </p:txBody>
      </p:sp>
      <p:graphicFrame>
        <p:nvGraphicFramePr>
          <p:cNvPr id="13" name="Chart 12">
            <a:extLst>
              <a:ext uri="{FF2B5EF4-FFF2-40B4-BE49-F238E27FC236}">
                <a16:creationId xmlns:a16="http://schemas.microsoft.com/office/drawing/2014/main" id="{9BD6468F-1325-A94D-AC31-C7A79EF0CF66}"/>
              </a:ext>
            </a:extLst>
          </p:cNvPr>
          <p:cNvGraphicFramePr>
            <a:graphicFrameLocks/>
          </p:cNvGraphicFramePr>
          <p:nvPr>
            <p:extLst>
              <p:ext uri="{D42A27DB-BD31-4B8C-83A1-F6EECF244321}">
                <p14:modId xmlns:p14="http://schemas.microsoft.com/office/powerpoint/2010/main" val="3983235252"/>
              </p:ext>
            </p:extLst>
          </p:nvPr>
        </p:nvGraphicFramePr>
        <p:xfrm>
          <a:off x="1874635" y="2618971"/>
          <a:ext cx="11360101" cy="6189818"/>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a:extLst>
              <a:ext uri="{FF2B5EF4-FFF2-40B4-BE49-F238E27FC236}">
                <a16:creationId xmlns:a16="http://schemas.microsoft.com/office/drawing/2014/main" id="{CDBF75A8-208C-2C4F-B122-1F05DF6D57C4}"/>
              </a:ext>
            </a:extLst>
          </p:cNvPr>
          <p:cNvGrpSpPr/>
          <p:nvPr/>
        </p:nvGrpSpPr>
        <p:grpSpPr>
          <a:xfrm>
            <a:off x="10957107" y="4633993"/>
            <a:ext cx="1751503" cy="1939001"/>
            <a:chOff x="13834844" y="4771190"/>
            <a:chExt cx="1751503" cy="1939001"/>
          </a:xfrm>
        </p:grpSpPr>
        <p:cxnSp>
          <p:nvCxnSpPr>
            <p:cNvPr id="15" name="Straight Arrow Connector 14">
              <a:extLst>
                <a:ext uri="{FF2B5EF4-FFF2-40B4-BE49-F238E27FC236}">
                  <a16:creationId xmlns:a16="http://schemas.microsoft.com/office/drawing/2014/main" id="{CCD2DDFA-5ACE-474B-9C9B-9CE27ACC7796}"/>
                </a:ext>
              </a:extLst>
            </p:cNvPr>
            <p:cNvCxnSpPr>
              <a:cxnSpLocks/>
            </p:cNvCxnSpPr>
            <p:nvPr/>
          </p:nvCxnSpPr>
          <p:spPr>
            <a:xfrm flipV="1">
              <a:off x="14114645" y="4771190"/>
              <a:ext cx="1471702" cy="1939001"/>
            </a:xfrm>
            <a:prstGeom prst="straightConnector1">
              <a:avLst/>
            </a:prstGeom>
            <a:ln w="25400">
              <a:solidFill>
                <a:srgbClr val="00B050"/>
              </a:solidFill>
              <a:prstDash val="dash"/>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037ACB6-EFC9-694F-80FE-CB048CCCE7F5}"/>
                </a:ext>
              </a:extLst>
            </p:cNvPr>
            <p:cNvSpPr txBox="1"/>
            <p:nvPr/>
          </p:nvSpPr>
          <p:spPr>
            <a:xfrm>
              <a:off x="13834844" y="5155915"/>
              <a:ext cx="1213122" cy="584775"/>
            </a:xfrm>
            <a:prstGeom prst="rect">
              <a:avLst/>
            </a:prstGeom>
            <a:noFill/>
          </p:spPr>
          <p:txBody>
            <a:bodyPr wrap="square" rtlCol="0">
              <a:spAutoFit/>
            </a:bodyPr>
            <a:lstStyle/>
            <a:p>
              <a:r>
                <a:rPr lang="en-US" sz="3200">
                  <a:solidFill>
                    <a:srgbClr val="00B050"/>
                  </a:solidFill>
                  <a:latin typeface="Gill Sans MT" panose="020B0502020104020203" pitchFamily="34" charset="77"/>
                </a:rPr>
                <a:t>3.41x</a:t>
              </a:r>
            </a:p>
          </p:txBody>
        </p:sp>
      </p:grpSp>
      <p:sp>
        <p:nvSpPr>
          <p:cNvPr id="17" name="TextBox 16">
            <a:extLst>
              <a:ext uri="{FF2B5EF4-FFF2-40B4-BE49-F238E27FC236}">
                <a16:creationId xmlns:a16="http://schemas.microsoft.com/office/drawing/2014/main" id="{C849BB83-6EC3-4D4B-AA3E-D0593BEE7CAC}"/>
              </a:ext>
            </a:extLst>
          </p:cNvPr>
          <p:cNvSpPr txBox="1"/>
          <p:nvPr/>
        </p:nvSpPr>
        <p:spPr>
          <a:xfrm>
            <a:off x="4239472" y="9277158"/>
            <a:ext cx="9682268" cy="646331"/>
          </a:xfrm>
          <a:prstGeom prst="rect">
            <a:avLst/>
          </a:prstGeom>
          <a:noFill/>
        </p:spPr>
        <p:txBody>
          <a:bodyPr wrap="square" rtlCol="0">
            <a:spAutoFit/>
          </a:bodyPr>
          <a:lstStyle/>
          <a:p>
            <a:r>
              <a:rPr lang="en-US" sz="3600">
                <a:solidFill>
                  <a:srgbClr val="00B050"/>
                </a:solidFill>
                <a:latin typeface="Gill Sans MT" panose="020B0502020104020203" pitchFamily="34" charset="77"/>
              </a:rPr>
              <a:t>Non-overlapping writes dispatched in parallel</a:t>
            </a:r>
          </a:p>
        </p:txBody>
      </p:sp>
    </p:spTree>
    <p:extLst>
      <p:ext uri="{BB962C8B-B14F-4D97-AF65-F5344CB8AC3E}">
        <p14:creationId xmlns:p14="http://schemas.microsoft.com/office/powerpoint/2010/main" val="1331741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graphicEl>
                                              <a:chart seriesIdx="-3" categoryIdx="-3" bldStep="gridLegend"/>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graphicEl>
                                              <a:chart seriesIdx="0" categoryIdx="-4" bldStep="series"/>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graphicEl>
                                              <a:chart seriesIdx="1" categoryIdx="-4" bldStep="series"/>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graphicEl>
                                              <a:chart seriesIdx="2" categoryIdx="-4" bldStep="series"/>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graphicEl>
                                              <a:chart seriesIdx="3"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graphicEl>
                                              <a:chart seriesIdx="4" categoryIdx="-4" bldStep="series"/>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graphicEl>
                                              <a:chart seriesIdx="5" categoryIdx="-4" bldStep="series"/>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26" presetClass="emph" presetSubtype="0" fill="hold" grpId="1" nodeType="withEffect">
                                  <p:stCondLst>
                                    <p:cond delay="0"/>
                                  </p:stCondLst>
                                  <p:childTnLst>
                                    <p:animEffect transition="out" filter="fade">
                                      <p:cBhvr>
                                        <p:cTn id="36" dur="500" tmFilter="0, 0; .2, .5; .8, .5; 1, 0"/>
                                        <p:tgtEl>
                                          <p:spTgt spid="17"/>
                                        </p:tgtEl>
                                      </p:cBhvr>
                                    </p:animEffect>
                                    <p:animScale>
                                      <p:cBhvr>
                                        <p:cTn id="37" dur="250" autoRev="1" fill="hold"/>
                                        <p:tgtEl>
                                          <p:spTgt spid="1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Graphic spid="13" grpId="0" uiExpand="1">
        <p:bldSub>
          <a:bldChart bld="series"/>
        </p:bldSub>
      </p:bldGraphic>
      <p:bldP spid="17" grpId="0"/>
      <p:bldP spid="17"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23</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a:lnSpc>
                <a:spcPct val="140625"/>
              </a:lnSpc>
              <a:buSzPts val="6400"/>
              <a:buFont typeface="Gill Sans"/>
            </a:pPr>
            <a:r>
              <a:rPr lang="en-US" sz="6000" b="1">
                <a:latin typeface="Gill Sans MT"/>
                <a:ea typeface="Gill Sans"/>
                <a:cs typeface="Gill Sans"/>
                <a:sym typeface="Gill Sans"/>
              </a:rPr>
              <a:t>Application - RocksDB</a:t>
            </a:r>
            <a:endParaRPr lang="en-US" sz="6000" b="0" i="0" u="none" strike="noStrike" cap="none">
              <a:solidFill>
                <a:srgbClr val="000000"/>
              </a:solidFill>
              <a:latin typeface="Gill Sans MT" panose="020B0502020104020203" pitchFamily="34" charset="0"/>
              <a:ea typeface="Gill Sans"/>
              <a:cs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05213"/>
            <a:ext cx="14270182" cy="646331"/>
          </a:xfrm>
          <a:prstGeom prst="rect">
            <a:avLst/>
          </a:prstGeom>
          <a:noFill/>
        </p:spPr>
        <p:txBody>
          <a:bodyPr wrap="square" rtlCol="0">
            <a:spAutoFit/>
          </a:bodyPr>
          <a:lstStyle/>
          <a:p>
            <a:r>
              <a:rPr lang="en-US" sz="3600" err="1">
                <a:latin typeface="Gill Sans MT" panose="020B0502020104020203" pitchFamily="34" charset="77"/>
              </a:rPr>
              <a:t>DBbench</a:t>
            </a:r>
            <a:r>
              <a:rPr lang="en-US" sz="3600">
                <a:latin typeface="Gill Sans MT" panose="020B0502020104020203" pitchFamily="34" charset="77"/>
              </a:rPr>
              <a:t> </a:t>
            </a:r>
            <a:r>
              <a:rPr lang="en-US" sz="3600" b="1" i="1" err="1">
                <a:latin typeface="Gill Sans MT" panose="020B0502020104020203" pitchFamily="34" charset="77"/>
              </a:rPr>
              <a:t>fillrandom</a:t>
            </a:r>
            <a:r>
              <a:rPr lang="en-US" sz="3600" b="1" i="1">
                <a:latin typeface="Gill Sans MT" panose="020B0502020104020203" pitchFamily="34" charset="77"/>
              </a:rPr>
              <a:t> </a:t>
            </a:r>
            <a:r>
              <a:rPr lang="en-US" sz="3600">
                <a:latin typeface="Gill Sans MT" panose="020B0502020104020203" pitchFamily="34" charset="77"/>
              </a:rPr>
              <a:t>(random write) benchmark </a:t>
            </a:r>
          </a:p>
        </p:txBody>
      </p:sp>
      <p:sp>
        <p:nvSpPr>
          <p:cNvPr id="9" name="TextBox 8">
            <a:extLst>
              <a:ext uri="{FF2B5EF4-FFF2-40B4-BE49-F238E27FC236}">
                <a16:creationId xmlns:a16="http://schemas.microsoft.com/office/drawing/2014/main" id="{1E314DC1-0D6F-4040-805F-54BA9E2C40DA}"/>
              </a:ext>
            </a:extLst>
          </p:cNvPr>
          <p:cNvSpPr txBox="1"/>
          <p:nvPr/>
        </p:nvSpPr>
        <p:spPr>
          <a:xfrm>
            <a:off x="944297" y="8791652"/>
            <a:ext cx="8816923" cy="1200329"/>
          </a:xfrm>
          <a:prstGeom prst="rect">
            <a:avLst/>
          </a:prstGeom>
          <a:noFill/>
        </p:spPr>
        <p:txBody>
          <a:bodyPr wrap="square" rtlCol="0">
            <a:spAutoFit/>
          </a:bodyPr>
          <a:lstStyle/>
          <a:p>
            <a:pPr marL="571500" indent="-571500">
              <a:buFont typeface="Arial" panose="020B0604020202020204" pitchFamily="34" charset="0"/>
              <a:buChar char="•"/>
            </a:pPr>
            <a:r>
              <a:rPr lang="en-US" sz="3600" err="1">
                <a:latin typeface="Gill Sans MT" panose="020B0502020104020203" pitchFamily="34" charset="77"/>
              </a:rPr>
              <a:t>X-axis: # of DBbench threads</a:t>
            </a:r>
          </a:p>
          <a:p>
            <a:pPr marL="571500" indent="-571500">
              <a:buFont typeface="Arial" panose="020B0604020202020204" pitchFamily="34" charset="0"/>
              <a:buChar char="•"/>
            </a:pPr>
            <a:r>
              <a:rPr lang="en-US" sz="3600" err="1">
                <a:latin typeface="Gill Sans MT" panose="020B0502020104020203" pitchFamily="34" charset="77"/>
              </a:rPr>
              <a:t>Y-axis: </a:t>
            </a:r>
            <a:r>
              <a:rPr lang="en-US" sz="3600" b="1" i="1" err="1">
                <a:latin typeface="Gill Sans MT" panose="020B0502020104020203" pitchFamily="34" charset="77"/>
              </a:rPr>
              <a:t>fillrandom</a:t>
            </a:r>
            <a:r>
              <a:rPr lang="en-US" sz="3600" err="1">
                <a:latin typeface="Gill Sans MT" panose="020B0502020104020203" pitchFamily="34" charset="77"/>
              </a:rPr>
              <a:t> benchmark throughput</a:t>
            </a:r>
            <a:endParaRPr lang="en-US" sz="3600">
              <a:latin typeface="Gill Sans MT" panose="020B0502020104020203" pitchFamily="34" charset="77"/>
            </a:endParaRPr>
          </a:p>
        </p:txBody>
      </p:sp>
      <p:graphicFrame>
        <p:nvGraphicFramePr>
          <p:cNvPr id="10" name="Chart 9">
            <a:extLst>
              <a:ext uri="{FF2B5EF4-FFF2-40B4-BE49-F238E27FC236}">
                <a16:creationId xmlns:a16="http://schemas.microsoft.com/office/drawing/2014/main" id="{4340472E-2550-D540-88D1-7F3866CD329F}"/>
              </a:ext>
            </a:extLst>
          </p:cNvPr>
          <p:cNvGraphicFramePr>
            <a:graphicFrameLocks/>
          </p:cNvGraphicFramePr>
          <p:nvPr>
            <p:extLst>
              <p:ext uri="{D42A27DB-BD31-4B8C-83A1-F6EECF244321}">
                <p14:modId xmlns:p14="http://schemas.microsoft.com/office/powerpoint/2010/main" val="3562144075"/>
              </p:ext>
            </p:extLst>
          </p:nvPr>
        </p:nvGraphicFramePr>
        <p:xfrm>
          <a:off x="2225019" y="2632333"/>
          <a:ext cx="12009162" cy="5904903"/>
        </p:xfrm>
        <a:graphic>
          <a:graphicData uri="http://schemas.openxmlformats.org/drawingml/2006/chart">
            <c:chart xmlns:c="http://schemas.openxmlformats.org/drawingml/2006/chart" xmlns:r="http://schemas.openxmlformats.org/officeDocument/2006/relationships" r:id="rId3"/>
          </a:graphicData>
        </a:graphic>
      </p:graphicFrame>
      <p:grpSp>
        <p:nvGrpSpPr>
          <p:cNvPr id="12" name="Group 11">
            <a:extLst>
              <a:ext uri="{FF2B5EF4-FFF2-40B4-BE49-F238E27FC236}">
                <a16:creationId xmlns:a16="http://schemas.microsoft.com/office/drawing/2014/main" id="{9A847FBA-16BB-A844-8567-F8F8BE4E357F}"/>
              </a:ext>
            </a:extLst>
          </p:cNvPr>
          <p:cNvGrpSpPr/>
          <p:nvPr/>
        </p:nvGrpSpPr>
        <p:grpSpPr>
          <a:xfrm>
            <a:off x="11980091" y="4149142"/>
            <a:ext cx="1471214" cy="1911075"/>
            <a:chOff x="13690765" y="4799117"/>
            <a:chExt cx="1471214" cy="1911075"/>
          </a:xfrm>
        </p:grpSpPr>
        <p:cxnSp>
          <p:nvCxnSpPr>
            <p:cNvPr id="13" name="Straight Arrow Connector 12">
              <a:extLst>
                <a:ext uri="{FF2B5EF4-FFF2-40B4-BE49-F238E27FC236}">
                  <a16:creationId xmlns:a16="http://schemas.microsoft.com/office/drawing/2014/main" id="{43E37ACA-5D5E-6F47-AD4D-24CE94B4E1D5}"/>
                </a:ext>
              </a:extLst>
            </p:cNvPr>
            <p:cNvCxnSpPr>
              <a:cxnSpLocks/>
            </p:cNvCxnSpPr>
            <p:nvPr/>
          </p:nvCxnSpPr>
          <p:spPr>
            <a:xfrm flipV="1">
              <a:off x="14114645" y="5053533"/>
              <a:ext cx="1047334" cy="1656659"/>
            </a:xfrm>
            <a:prstGeom prst="straightConnector1">
              <a:avLst/>
            </a:prstGeom>
            <a:ln w="25400">
              <a:solidFill>
                <a:srgbClr val="00B050"/>
              </a:solidFill>
              <a:prstDash val="dash"/>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1EDCA11-7711-F945-8A9E-0443E2D2EF13}"/>
                </a:ext>
              </a:extLst>
            </p:cNvPr>
            <p:cNvSpPr txBox="1"/>
            <p:nvPr/>
          </p:nvSpPr>
          <p:spPr>
            <a:xfrm>
              <a:off x="13690765" y="4799117"/>
              <a:ext cx="1241768" cy="584775"/>
            </a:xfrm>
            <a:prstGeom prst="rect">
              <a:avLst/>
            </a:prstGeom>
            <a:noFill/>
          </p:spPr>
          <p:txBody>
            <a:bodyPr wrap="square" rtlCol="0">
              <a:spAutoFit/>
            </a:bodyPr>
            <a:lstStyle/>
            <a:p>
              <a:r>
                <a:rPr lang="en-US" sz="3200">
                  <a:solidFill>
                    <a:srgbClr val="00B050"/>
                  </a:solidFill>
                  <a:latin typeface="Gill Sans MT" panose="020B0502020104020203" pitchFamily="34" charset="77"/>
                </a:rPr>
                <a:t>2.27x</a:t>
              </a:r>
            </a:p>
          </p:txBody>
        </p:sp>
      </p:grpSp>
      <p:sp>
        <p:nvSpPr>
          <p:cNvPr id="15" name="TextBox 14">
            <a:extLst>
              <a:ext uri="{FF2B5EF4-FFF2-40B4-BE49-F238E27FC236}">
                <a16:creationId xmlns:a16="http://schemas.microsoft.com/office/drawing/2014/main" id="{DFE718FC-F899-4347-90CE-A1FC0099BFEB}"/>
              </a:ext>
            </a:extLst>
          </p:cNvPr>
          <p:cNvSpPr txBox="1"/>
          <p:nvPr/>
        </p:nvSpPr>
        <p:spPr>
          <a:xfrm>
            <a:off x="2573563" y="8885253"/>
            <a:ext cx="13264062" cy="1200329"/>
          </a:xfrm>
          <a:prstGeom prst="rect">
            <a:avLst/>
          </a:prstGeom>
          <a:noFill/>
        </p:spPr>
        <p:txBody>
          <a:bodyPr wrap="square" rtlCol="0">
            <a:spAutoFit/>
          </a:bodyPr>
          <a:lstStyle/>
          <a:p>
            <a:r>
              <a:rPr lang="en-US" sz="3600">
                <a:solidFill>
                  <a:srgbClr val="00B050"/>
                </a:solidFill>
                <a:latin typeface="Gill Sans MT" panose="020B0502020104020203" pitchFamily="34" charset="77"/>
              </a:rPr>
              <a:t>- </a:t>
            </a:r>
            <a:r>
              <a:rPr lang="en-US" sz="3600" err="1">
                <a:solidFill>
                  <a:srgbClr val="00B050"/>
                </a:solidFill>
                <a:latin typeface="Gill Sans MT" panose="020B0502020104020203" pitchFamily="34" charset="77"/>
              </a:rPr>
              <a:t>RocksDB</a:t>
            </a:r>
            <a:r>
              <a:rPr lang="en-US" sz="3600">
                <a:solidFill>
                  <a:srgbClr val="00B050"/>
                </a:solidFill>
                <a:latin typeface="Gill Sans MT" panose="020B0502020104020203" pitchFamily="34" charset="77"/>
              </a:rPr>
              <a:t> threads append </a:t>
            </a:r>
            <a:r>
              <a:rPr lang="en-US" sz="3600" err="1">
                <a:solidFill>
                  <a:srgbClr val="00B050"/>
                </a:solidFill>
                <a:latin typeface="Gill Sans MT" panose="020B0502020104020203" pitchFamily="34" charset="77"/>
              </a:rPr>
              <a:t>kv</a:t>
            </a:r>
            <a:r>
              <a:rPr lang="en-US" sz="3600">
                <a:solidFill>
                  <a:srgbClr val="00B050"/>
                </a:solidFill>
                <a:latin typeface="Gill Sans MT" panose="020B0502020104020203" pitchFamily="34" charset="77"/>
              </a:rPr>
              <a:t>-pairs to shared log files.</a:t>
            </a:r>
          </a:p>
          <a:p>
            <a:r>
              <a:rPr lang="en-US" sz="3600">
                <a:solidFill>
                  <a:srgbClr val="00B050"/>
                </a:solidFill>
                <a:latin typeface="Gill Sans MT" panose="020B0502020104020203" pitchFamily="34" charset="77"/>
              </a:rPr>
              <a:t>- </a:t>
            </a:r>
            <a:r>
              <a:rPr lang="en-US" sz="3600" err="1">
                <a:solidFill>
                  <a:srgbClr val="00B050"/>
                </a:solidFill>
                <a:latin typeface="Gill Sans MT" panose="020B0502020104020203" pitchFamily="34" charset="77"/>
              </a:rPr>
              <a:t>CrossFS</a:t>
            </a:r>
            <a:r>
              <a:rPr lang="en-US" sz="3600">
                <a:solidFill>
                  <a:srgbClr val="00B050"/>
                </a:solidFill>
                <a:latin typeface="Gill Sans MT" panose="020B0502020104020203" pitchFamily="34" charset="77"/>
              </a:rPr>
              <a:t> eliminates inode-level lock overheads </a:t>
            </a:r>
          </a:p>
        </p:txBody>
      </p:sp>
      <p:sp>
        <p:nvSpPr>
          <p:cNvPr id="11" name="Rounded Rectangle 10">
            <a:extLst>
              <a:ext uri="{FF2B5EF4-FFF2-40B4-BE49-F238E27FC236}">
                <a16:creationId xmlns:a16="http://schemas.microsoft.com/office/drawing/2014/main" id="{88D5520F-14D4-194A-B1E6-FE1C9B99ACC7}"/>
              </a:ext>
            </a:extLst>
          </p:cNvPr>
          <p:cNvSpPr/>
          <p:nvPr/>
        </p:nvSpPr>
        <p:spPr>
          <a:xfrm>
            <a:off x="944297" y="8767847"/>
            <a:ext cx="12507008" cy="1317735"/>
          </a:xfrm>
          <a:prstGeom prst="round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Gill Sans MT" panose="020B0502020104020203" pitchFamily="34" charset="77"/>
              </a:rPr>
              <a:t>More results in our paper!</a:t>
            </a:r>
          </a:p>
        </p:txBody>
      </p:sp>
    </p:spTree>
    <p:extLst>
      <p:ext uri="{BB962C8B-B14F-4D97-AF65-F5344CB8AC3E}">
        <p14:creationId xmlns:p14="http://schemas.microsoft.com/office/powerpoint/2010/main" val="850680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graphicEl>
                                              <a:chart seriesIdx="0" categoryIdx="-4" bldStep="series"/>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graphicEl>
                                              <a:chart seriesIdx="1" categoryIdx="-4" bldStep="series"/>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graphicEl>
                                              <a:chart seriesIdx="2" categoryIdx="-4" bldStep="series"/>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graphicEl>
                                              <a:chart seriesIdx="3" categoryIdx="-4" bldStep="series"/>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9"/>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26" presetClass="emph" presetSubtype="0" fill="hold" grpId="1" nodeType="withEffect">
                                  <p:stCondLst>
                                    <p:cond delay="0"/>
                                  </p:stCondLst>
                                  <p:childTnLst>
                                    <p:animEffect transition="out" filter="fade">
                                      <p:cBhvr>
                                        <p:cTn id="28" dur="500" tmFilter="0, 0; .2, .5; .8, .5; 1, 0"/>
                                        <p:tgtEl>
                                          <p:spTgt spid="15"/>
                                        </p:tgtEl>
                                      </p:cBhvr>
                                    </p:animEffect>
                                    <p:animScale>
                                      <p:cBhvr>
                                        <p:cTn id="29" dur="250" autoRev="1" fill="hold"/>
                                        <p:tgtEl>
                                          <p:spTgt spid="15"/>
                                        </p:tgtEl>
                                      </p:cBhvr>
                                      <p:by x="105000" y="105000"/>
                                    </p:animScale>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Graphic spid="10" grpId="0" uiExpand="1">
        <p:bldSub>
          <a:bldChart bld="series"/>
        </p:bldSub>
      </p:bldGraphic>
      <p:bldP spid="15" grpId="0"/>
      <p:bldP spid="15" grpId="1"/>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Conclusion</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 name="TextBox 5">
            <a:extLst>
              <a:ext uri="{FF2B5EF4-FFF2-40B4-BE49-F238E27FC236}">
                <a16:creationId xmlns:a16="http://schemas.microsoft.com/office/drawing/2014/main" id="{DD55BB93-9EA8-F249-9762-B48F7EF00514}"/>
              </a:ext>
            </a:extLst>
          </p:cNvPr>
          <p:cNvSpPr txBox="1"/>
          <p:nvPr/>
        </p:nvSpPr>
        <p:spPr>
          <a:xfrm>
            <a:off x="621579" y="2274704"/>
            <a:ext cx="15605211" cy="646331"/>
          </a:xfrm>
          <a:prstGeom prst="rect">
            <a:avLst/>
          </a:prstGeom>
          <a:noFill/>
        </p:spPr>
        <p:txBody>
          <a:bodyPr wrap="square" rtlCol="0">
            <a:spAutoFit/>
          </a:bodyPr>
          <a:lstStyle/>
          <a:p>
            <a:pPr marL="685800" indent="-685800">
              <a:buFont typeface="Arial" panose="020B0604020202020204" pitchFamily="34" charset="0"/>
              <a:buChar char="•"/>
            </a:pPr>
            <a:r>
              <a:rPr lang="en-US" sz="3600" dirty="0">
                <a:solidFill>
                  <a:schemeClr val="tx1"/>
                </a:solidFill>
                <a:latin typeface="Gill Sans MT" panose="020B0502020104020203" pitchFamily="34" charset="77"/>
              </a:rPr>
              <a:t>Storage hardware (with compute capability) has reached the microsecond era</a:t>
            </a:r>
          </a:p>
        </p:txBody>
      </p:sp>
      <p:sp>
        <p:nvSpPr>
          <p:cNvPr id="8" name="TextBox 7">
            <a:extLst>
              <a:ext uri="{FF2B5EF4-FFF2-40B4-BE49-F238E27FC236}">
                <a16:creationId xmlns:a16="http://schemas.microsoft.com/office/drawing/2014/main" id="{8058F02B-779D-0641-B26C-27D142D94907}"/>
              </a:ext>
            </a:extLst>
          </p:cNvPr>
          <p:cNvSpPr txBox="1"/>
          <p:nvPr/>
        </p:nvSpPr>
        <p:spPr>
          <a:xfrm>
            <a:off x="621578" y="3213040"/>
            <a:ext cx="15380421" cy="1477328"/>
          </a:xfrm>
          <a:prstGeom prst="rect">
            <a:avLst/>
          </a:prstGeom>
          <a:noFill/>
        </p:spPr>
        <p:txBody>
          <a:bodyPr wrap="square" rtlCol="0">
            <a:spAutoFit/>
          </a:bodyPr>
          <a:lstStyle/>
          <a:p>
            <a:pPr marL="685800" indent="-685800">
              <a:lnSpc>
                <a:spcPct val="150000"/>
              </a:lnSpc>
              <a:buFont typeface="Arial" panose="020B0604020202020204" pitchFamily="34" charset="0"/>
              <a:buChar char="•"/>
            </a:pPr>
            <a:r>
              <a:rPr lang="en-US" sz="3600">
                <a:solidFill>
                  <a:schemeClr val="tx1"/>
                </a:solidFill>
                <a:latin typeface="Gill Sans MT" panose="020B0502020104020203" pitchFamily="34" charset="77"/>
              </a:rPr>
              <a:t>Providing direct I/O and utilizing host and storage-level compute is critical</a:t>
            </a:r>
          </a:p>
          <a:p>
            <a:pPr marL="917575" lvl="1"/>
            <a:r>
              <a:rPr lang="en-US" sz="3600">
                <a:solidFill>
                  <a:schemeClr val="tx1"/>
                </a:solidFill>
                <a:latin typeface="Gill Sans MT" panose="020B0502020104020203" pitchFamily="34" charset="77"/>
              </a:rPr>
              <a:t>- Our approach: Cross-layered storage file system design</a:t>
            </a:r>
          </a:p>
        </p:txBody>
      </p:sp>
      <p:sp>
        <p:nvSpPr>
          <p:cNvPr id="9" name="TextBox 8">
            <a:extLst>
              <a:ext uri="{FF2B5EF4-FFF2-40B4-BE49-F238E27FC236}">
                <a16:creationId xmlns:a16="http://schemas.microsoft.com/office/drawing/2014/main" id="{5954DD77-E688-EB4A-9EB0-63145AC00A8B}"/>
              </a:ext>
            </a:extLst>
          </p:cNvPr>
          <p:cNvSpPr txBox="1"/>
          <p:nvPr/>
        </p:nvSpPr>
        <p:spPr>
          <a:xfrm>
            <a:off x="621578" y="6659157"/>
            <a:ext cx="14761578" cy="1754326"/>
          </a:xfrm>
          <a:prstGeom prst="rect">
            <a:avLst/>
          </a:prstGeom>
          <a:noFill/>
        </p:spPr>
        <p:txBody>
          <a:bodyPr wrap="square" rtlCol="0">
            <a:spAutoFit/>
          </a:bodyPr>
          <a:lstStyle/>
          <a:p>
            <a:pPr marL="685800" indent="-685800">
              <a:buFont typeface="Arial" panose="020B0604020202020204" pitchFamily="34" charset="0"/>
              <a:buChar char="•"/>
            </a:pPr>
            <a:r>
              <a:rPr lang="en-US" sz="3600">
                <a:solidFill>
                  <a:schemeClr val="tx1"/>
                </a:solidFill>
                <a:latin typeface="Gill Sans MT" panose="020B0502020104020203" pitchFamily="34" charset="77"/>
              </a:rPr>
              <a:t>Future work:</a:t>
            </a:r>
          </a:p>
          <a:p>
            <a:pPr marL="917575" indent="-917575">
              <a:tabLst>
                <a:tab pos="898525" algn="l"/>
              </a:tabLst>
            </a:pPr>
            <a:r>
              <a:rPr lang="en-US" sz="3600">
                <a:solidFill>
                  <a:schemeClr val="tx1"/>
                </a:solidFill>
                <a:latin typeface="Gill Sans MT" panose="020B0502020104020203" pitchFamily="34" charset="77"/>
              </a:rPr>
              <a:t>       - H/W integration, support for sophisticated scheduling policies, other file system operations (e.g., </a:t>
            </a:r>
            <a:r>
              <a:rPr lang="en-US" sz="3600" err="1">
                <a:solidFill>
                  <a:schemeClr val="tx1"/>
                </a:solidFill>
                <a:latin typeface="Gill Sans MT" panose="020B0502020104020203" pitchFamily="34" charset="77"/>
              </a:rPr>
              <a:t>mmap</a:t>
            </a:r>
            <a:r>
              <a:rPr lang="en-US" sz="3600">
                <a:solidFill>
                  <a:schemeClr val="tx1"/>
                </a:solidFill>
                <a:latin typeface="Gill Sans MT" panose="020B0502020104020203" pitchFamily="34" charset="77"/>
              </a:rPr>
              <a:t>())</a:t>
            </a:r>
          </a:p>
        </p:txBody>
      </p:sp>
      <p:sp>
        <p:nvSpPr>
          <p:cNvPr id="10" name="Google Shape;394;p35">
            <a:extLst>
              <a:ext uri="{FF2B5EF4-FFF2-40B4-BE49-F238E27FC236}">
                <a16:creationId xmlns:a16="http://schemas.microsoft.com/office/drawing/2014/main" id="{DE4C22EB-9588-2F4D-B29E-B08E530B83E2}"/>
              </a:ext>
            </a:extLst>
          </p:cNvPr>
          <p:cNvSpPr txBox="1"/>
          <p:nvPr/>
        </p:nvSpPr>
        <p:spPr>
          <a:xfrm>
            <a:off x="11284924" y="8372513"/>
            <a:ext cx="3615632" cy="1246491"/>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chemeClr val="dk1"/>
              </a:buClr>
              <a:buSzPts val="6400"/>
              <a:buFont typeface="Gill Sans"/>
              <a:buNone/>
            </a:pPr>
            <a:r>
              <a:rPr lang="en-US" sz="6400" i="0" u="none" strike="noStrike" cap="none">
                <a:solidFill>
                  <a:schemeClr val="dk1"/>
                </a:solidFill>
                <a:latin typeface="Gill Sans MT" panose="020B0502020104020203" pitchFamily="34" charset="0"/>
                <a:ea typeface="Gill Sans"/>
                <a:cs typeface="Gill Sans"/>
                <a:sym typeface="Gill Sans"/>
              </a:rPr>
              <a:t>Thanks!</a:t>
            </a:r>
            <a:endParaRPr sz="1400" i="0" u="none" strike="noStrike" cap="none">
              <a:solidFill>
                <a:srgbClr val="000000"/>
              </a:solidFill>
              <a:latin typeface="Arial"/>
              <a:ea typeface="Arial"/>
              <a:cs typeface="Arial"/>
              <a:sym typeface="Arial"/>
            </a:endParaRPr>
          </a:p>
        </p:txBody>
      </p:sp>
      <p:sp>
        <p:nvSpPr>
          <p:cNvPr id="11" name="Google Shape;30;p6">
            <a:extLst>
              <a:ext uri="{FF2B5EF4-FFF2-40B4-BE49-F238E27FC236}">
                <a16:creationId xmlns:a16="http://schemas.microsoft.com/office/drawing/2014/main" id="{C042A3FC-717B-CA40-A7D9-A3BE40D3DDF2}"/>
              </a:ext>
            </a:extLst>
          </p:cNvPr>
          <p:cNvSpPr/>
          <p:nvPr/>
        </p:nvSpPr>
        <p:spPr>
          <a:xfrm>
            <a:off x="9445525" y="9464268"/>
            <a:ext cx="6781265" cy="1061274"/>
          </a:xfrm>
          <a:prstGeom prst="rect">
            <a:avLst/>
          </a:prstGeom>
          <a:noFill/>
          <a:ln>
            <a:noFill/>
          </a:ln>
        </p:spPr>
        <p:txBody>
          <a:bodyPr spcFirstLastPara="1" wrap="square" lIns="45700" tIns="45700" rIns="45700" bIns="45700" anchor="t" anchorCtr="0">
            <a:noAutofit/>
          </a:bodyPr>
          <a:lstStyle/>
          <a:p>
            <a:pPr marL="0" marR="0" lvl="0" indent="0" algn="ctr" rtl="0">
              <a:lnSpc>
                <a:spcPct val="150000"/>
              </a:lnSpc>
              <a:spcBef>
                <a:spcPts val="0"/>
              </a:spcBef>
              <a:spcAft>
                <a:spcPts val="0"/>
              </a:spcAft>
              <a:buClr>
                <a:srgbClr val="000000"/>
              </a:buClr>
              <a:buSzPts val="4000"/>
              <a:buFont typeface="Gill Sans"/>
              <a:buNone/>
            </a:pPr>
            <a:r>
              <a:rPr lang="en-US" sz="4000" err="1">
                <a:latin typeface="Gill Sans MT" panose="020B0502020104020203" pitchFamily="34" charset="0"/>
                <a:ea typeface="Gill Sans"/>
                <a:cs typeface="Gill Sans"/>
                <a:sym typeface="Gill Sans"/>
              </a:rPr>
              <a:t>yujie.ren@rutgers.edu</a:t>
            </a:r>
            <a:endParaRPr lang="en-US" sz="4000">
              <a:latin typeface="Gill Sans MT" panose="020B0502020104020203" pitchFamily="34" charset="0"/>
              <a:ea typeface="Gill Sans"/>
              <a:cs typeface="Gill Sans"/>
              <a:sym typeface="Gill Sans"/>
            </a:endParaRPr>
          </a:p>
          <a:p>
            <a:pPr marL="0" marR="0" lvl="0" indent="0" algn="ctr" rtl="0">
              <a:lnSpc>
                <a:spcPct val="150000"/>
              </a:lnSpc>
              <a:spcBef>
                <a:spcPts val="0"/>
              </a:spcBef>
              <a:spcAft>
                <a:spcPts val="0"/>
              </a:spcAft>
              <a:buClr>
                <a:srgbClr val="000000"/>
              </a:buClr>
              <a:buSzPts val="4000"/>
              <a:buFont typeface="Gill Sans"/>
              <a:buNone/>
            </a:pPr>
            <a:endParaRPr sz="4000" b="0" i="0" u="none" strike="noStrike" cap="none">
              <a:solidFill>
                <a:srgbClr val="000000"/>
              </a:solidFill>
              <a:latin typeface="Gill Sans MT" panose="020B0502020104020203" pitchFamily="34" charset="0"/>
              <a:ea typeface="Gill Sans"/>
              <a:cs typeface="Gill Sans"/>
              <a:sym typeface="Gill Sans"/>
            </a:endParaRPr>
          </a:p>
        </p:txBody>
      </p:sp>
      <p:sp>
        <p:nvSpPr>
          <p:cNvPr id="12" name="TextBox 11">
            <a:extLst>
              <a:ext uri="{FF2B5EF4-FFF2-40B4-BE49-F238E27FC236}">
                <a16:creationId xmlns:a16="http://schemas.microsoft.com/office/drawing/2014/main" id="{CB7B247D-CC42-D945-84D8-75D1A474614D}"/>
              </a:ext>
            </a:extLst>
          </p:cNvPr>
          <p:cNvSpPr txBox="1"/>
          <p:nvPr/>
        </p:nvSpPr>
        <p:spPr>
          <a:xfrm>
            <a:off x="621578" y="5077735"/>
            <a:ext cx="14893333" cy="1815882"/>
          </a:xfrm>
          <a:prstGeom prst="rect">
            <a:avLst/>
          </a:prstGeom>
          <a:noFill/>
        </p:spPr>
        <p:txBody>
          <a:bodyPr wrap="square" rtlCol="0">
            <a:spAutoFit/>
          </a:bodyPr>
          <a:lstStyle/>
          <a:p>
            <a:pPr marL="685800" indent="-685800">
              <a:buFont typeface="Arial" panose="020B0604020202020204" pitchFamily="34" charset="0"/>
              <a:buChar char="•"/>
            </a:pPr>
            <a:r>
              <a:rPr lang="en-US" sz="3600">
                <a:solidFill>
                  <a:schemeClr val="tx1"/>
                </a:solidFill>
                <a:latin typeface="Gill Sans MT" panose="020B0502020104020203" pitchFamily="34" charset="77"/>
              </a:rPr>
              <a:t>Fine grained concurrency control is important for I/O scalability</a:t>
            </a:r>
          </a:p>
          <a:p>
            <a:pPr marL="19050" lvl="1"/>
            <a:r>
              <a:rPr lang="en-US" sz="3600">
                <a:solidFill>
                  <a:schemeClr val="tx1"/>
                </a:solidFill>
                <a:latin typeface="Gill Sans MT" panose="020B0502020104020203" pitchFamily="34" charset="77"/>
              </a:rPr>
              <a:t>	- Our approach: File-descriptor concurrency control</a:t>
            </a:r>
          </a:p>
          <a:p>
            <a:pPr marL="685800" lvl="1" indent="-685800">
              <a:buFont typeface="Arial" panose="020B0604020202020204" pitchFamily="34" charset="0"/>
              <a:buChar char="•"/>
            </a:pPr>
            <a:endParaRPr lang="en-US" sz="3600">
              <a:solidFill>
                <a:schemeClr val="tx1"/>
              </a:solidFill>
              <a:latin typeface="Gill Sans MT" panose="020B0502020104020203" pitchFamily="34" charset="77"/>
            </a:endParaRPr>
          </a:p>
        </p:txBody>
      </p:sp>
      <p:sp>
        <p:nvSpPr>
          <p:cNvPr id="2" name="Rectangle 1">
            <a:extLst>
              <a:ext uri="{FF2B5EF4-FFF2-40B4-BE49-F238E27FC236}">
                <a16:creationId xmlns:a16="http://schemas.microsoft.com/office/drawing/2014/main" id="{6ECBAD0F-2AF3-F14F-888D-3AE283CFFAD8}"/>
              </a:ext>
            </a:extLst>
          </p:cNvPr>
          <p:cNvSpPr/>
          <p:nvPr/>
        </p:nvSpPr>
        <p:spPr>
          <a:xfrm>
            <a:off x="621578" y="10094655"/>
            <a:ext cx="7063630" cy="492443"/>
          </a:xfrm>
          <a:prstGeom prst="rect">
            <a:avLst/>
          </a:prstGeom>
        </p:spPr>
        <p:txBody>
          <a:bodyPr wrap="square">
            <a:spAutoFit/>
          </a:bodyPr>
          <a:lstStyle/>
          <a:p>
            <a:r>
              <a:rPr lang="en-US" sz="2600" dirty="0">
                <a:solidFill>
                  <a:schemeClr val="accent2"/>
                </a:solidFill>
                <a:latin typeface="Gill Sans MT" panose="020B0502020104020203" pitchFamily="34" charset="77"/>
              </a:rPr>
              <a:t>https://</a:t>
            </a:r>
            <a:r>
              <a:rPr lang="en-US" sz="2600" dirty="0" err="1">
                <a:solidFill>
                  <a:schemeClr val="accent2"/>
                </a:solidFill>
                <a:latin typeface="Gill Sans MT" panose="020B0502020104020203" pitchFamily="34" charset="77"/>
              </a:rPr>
              <a:t>github.com</a:t>
            </a:r>
            <a:r>
              <a:rPr lang="en-US" sz="2600" dirty="0">
                <a:solidFill>
                  <a:schemeClr val="accent2"/>
                </a:solidFill>
                <a:latin typeface="Gill Sans MT" panose="020B0502020104020203" pitchFamily="34" charset="77"/>
              </a:rPr>
              <a:t>/</a:t>
            </a:r>
            <a:r>
              <a:rPr lang="en-US" sz="2600" dirty="0" err="1">
                <a:solidFill>
                  <a:schemeClr val="accent2"/>
                </a:solidFill>
                <a:latin typeface="Gill Sans MT" panose="020B0502020104020203" pitchFamily="34" charset="77"/>
              </a:rPr>
              <a:t>RutgersCSSystems</a:t>
            </a:r>
            <a:r>
              <a:rPr lang="en-US" sz="2600" dirty="0">
                <a:solidFill>
                  <a:schemeClr val="accent2"/>
                </a:solidFill>
                <a:latin typeface="Gill Sans MT" panose="020B0502020104020203" pitchFamily="34" charset="77"/>
              </a:rPr>
              <a:t>/</a:t>
            </a:r>
            <a:r>
              <a:rPr lang="en-US" sz="2600" dirty="0" err="1">
                <a:solidFill>
                  <a:schemeClr val="accent2"/>
                </a:solidFill>
                <a:latin typeface="Gill Sans MT" panose="020B0502020104020203" pitchFamily="34" charset="77"/>
              </a:rPr>
              <a:t>CrossFS</a:t>
            </a:r>
            <a:endParaRPr lang="en-US" sz="2600" dirty="0">
              <a:solidFill>
                <a:schemeClr val="accent2"/>
              </a:solidFill>
              <a:latin typeface="Gill Sans MT" panose="020B0502020104020203" pitchFamily="34" charset="77"/>
            </a:endParaRPr>
          </a:p>
        </p:txBody>
      </p:sp>
    </p:spTree>
    <p:extLst>
      <p:ext uri="{BB962C8B-B14F-4D97-AF65-F5344CB8AC3E}">
        <p14:creationId xmlns:p14="http://schemas.microsoft.com/office/powerpoint/2010/main" val="2059071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P spid="11" grpId="0"/>
      <p:bldP spid="12" grpId="0"/>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5"/>
          <p:cNvSpPr txBox="1"/>
          <p:nvPr/>
        </p:nvSpPr>
        <p:spPr>
          <a:xfrm>
            <a:off x="6757064" y="4863154"/>
            <a:ext cx="3615632" cy="1246491"/>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chemeClr val="dk1"/>
              </a:buClr>
              <a:buSzPts val="6400"/>
              <a:buFont typeface="Gill Sans"/>
              <a:buNone/>
            </a:pPr>
            <a:r>
              <a:rPr lang="en-US" sz="6400" b="1" i="0" u="none" strike="noStrike" cap="none">
                <a:solidFill>
                  <a:schemeClr val="dk1"/>
                </a:solidFill>
                <a:latin typeface="Gill Sans MT" panose="020B0502020104020203" pitchFamily="34" charset="0"/>
                <a:ea typeface="Gill Sans"/>
                <a:cs typeface="Gill Sans"/>
                <a:sym typeface="Gill Sans"/>
              </a:rPr>
              <a:t>Backup</a:t>
            </a:r>
            <a:endParaRPr sz="1400" b="0" i="0" u="none" strike="noStrike" cap="none">
              <a:solidFill>
                <a:srgbClr val="000000"/>
              </a:solidFill>
              <a:latin typeface="Arial"/>
              <a:ea typeface="Arial"/>
              <a:cs typeface="Arial"/>
              <a:sym typeface="Arial"/>
            </a:endParaRPr>
          </a:p>
        </p:txBody>
      </p:sp>
      <p:sp>
        <p:nvSpPr>
          <p:cNvPr id="395" name="Google Shape;395;p35"/>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25</a:t>
            </a:fld>
            <a:endParaRPr/>
          </a:p>
        </p:txBody>
      </p:sp>
    </p:spTree>
    <p:extLst>
      <p:ext uri="{BB962C8B-B14F-4D97-AF65-F5344CB8AC3E}">
        <p14:creationId xmlns:p14="http://schemas.microsoft.com/office/powerpoint/2010/main" val="2484481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a:lnSpc>
                <a:spcPct val="140625"/>
              </a:lnSpc>
              <a:buSzPts val="6400"/>
              <a:buFont typeface="Gill Sans"/>
            </a:pPr>
            <a:r>
              <a:rPr lang="en-US" sz="6400" b="1" i="0" u="none" strike="noStrike" cap="none">
                <a:solidFill>
                  <a:srgbClr val="000000"/>
                </a:solidFill>
                <a:latin typeface="Gill Sans MT"/>
                <a:ea typeface="Gill Sans"/>
                <a:cs typeface="Gill Sans"/>
                <a:sym typeface="Gill Sans"/>
              </a:rPr>
              <a:t>CrossFS </a:t>
            </a:r>
            <a:r>
              <a:rPr lang="en-US" sz="6400" b="1">
                <a:latin typeface="Gill Sans MT"/>
                <a:ea typeface="Gill Sans"/>
                <a:cs typeface="Gill Sans"/>
                <a:sym typeface="Gill Sans"/>
              </a:rPr>
              <a:t>Performance Breakdown</a:t>
            </a:r>
            <a:endParaRPr lang="en-US" sz="1400" b="0" i="0" u="none" strike="noStrike" cap="none">
              <a:solidFill>
                <a:srgbClr val="000000"/>
              </a:solidFill>
              <a:latin typeface="Gill Sans MT"/>
              <a:ea typeface="Gill Sans"/>
              <a:cs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00562"/>
            <a:ext cx="14270182" cy="646331"/>
          </a:xfrm>
          <a:prstGeom prst="rect">
            <a:avLst/>
          </a:prstGeom>
          <a:noFill/>
        </p:spPr>
        <p:txBody>
          <a:bodyPr wrap="square" lIns="91440" tIns="45720" rIns="91440" bIns="45720" rtlCol="0" anchor="t">
            <a:spAutoFit/>
          </a:bodyPr>
          <a:lstStyle/>
          <a:p>
            <a:r>
              <a:rPr lang="en-US" sz="3600">
                <a:latin typeface="Gill Sans MT"/>
              </a:rPr>
              <a:t>Multi-reader and multi-writer threads accessing a 12GB shared file</a:t>
            </a:r>
          </a:p>
        </p:txBody>
      </p:sp>
      <p:graphicFrame>
        <p:nvGraphicFramePr>
          <p:cNvPr id="6" name="Chart 5">
            <a:extLst>
              <a:ext uri="{FF2B5EF4-FFF2-40B4-BE49-F238E27FC236}">
                <a16:creationId xmlns:a16="http://schemas.microsoft.com/office/drawing/2014/main" id="{AF5C45B4-D6E8-524E-9A88-9F415B77FABF}"/>
              </a:ext>
            </a:extLst>
          </p:cNvPr>
          <p:cNvGraphicFramePr>
            <a:graphicFrameLocks/>
          </p:cNvGraphicFramePr>
          <p:nvPr>
            <p:extLst>
              <p:ext uri="{D42A27DB-BD31-4B8C-83A1-F6EECF244321}">
                <p14:modId xmlns:p14="http://schemas.microsoft.com/office/powerpoint/2010/main" val="3183706634"/>
              </p:ext>
            </p:extLst>
          </p:nvPr>
        </p:nvGraphicFramePr>
        <p:xfrm>
          <a:off x="2611581" y="2546893"/>
          <a:ext cx="10262191" cy="6080447"/>
        </p:xfrm>
        <a:graphic>
          <a:graphicData uri="http://schemas.openxmlformats.org/drawingml/2006/chart">
            <c:chart xmlns:c="http://schemas.openxmlformats.org/drawingml/2006/chart" xmlns:r="http://schemas.openxmlformats.org/officeDocument/2006/relationships" r:id="rId3"/>
          </a:graphicData>
        </a:graphic>
      </p:graphicFrame>
      <p:grpSp>
        <p:nvGrpSpPr>
          <p:cNvPr id="3" name="Group 2">
            <a:extLst>
              <a:ext uri="{FF2B5EF4-FFF2-40B4-BE49-F238E27FC236}">
                <a16:creationId xmlns:a16="http://schemas.microsoft.com/office/drawing/2014/main" id="{AABFA15C-BF67-AF42-A9F7-F70FEA131A83}"/>
              </a:ext>
            </a:extLst>
          </p:cNvPr>
          <p:cNvGrpSpPr/>
          <p:nvPr/>
        </p:nvGrpSpPr>
        <p:grpSpPr>
          <a:xfrm>
            <a:off x="9356936" y="5091561"/>
            <a:ext cx="3159701" cy="461665"/>
            <a:chOff x="9882514" y="9844380"/>
            <a:chExt cx="3159701" cy="461665"/>
          </a:xfrm>
        </p:grpSpPr>
        <p:sp>
          <p:nvSpPr>
            <p:cNvPr id="8" name="TextBox 7">
              <a:extLst>
                <a:ext uri="{FF2B5EF4-FFF2-40B4-BE49-F238E27FC236}">
                  <a16:creationId xmlns:a16="http://schemas.microsoft.com/office/drawing/2014/main" id="{B04E837F-C1EC-E947-8E49-F8E19EFC1718}"/>
                </a:ext>
              </a:extLst>
            </p:cNvPr>
            <p:cNvSpPr txBox="1"/>
            <p:nvPr/>
          </p:nvSpPr>
          <p:spPr>
            <a:xfrm>
              <a:off x="10484093" y="9844380"/>
              <a:ext cx="2558122" cy="461665"/>
            </a:xfrm>
            <a:prstGeom prst="rect">
              <a:avLst/>
            </a:prstGeom>
            <a:noFill/>
          </p:spPr>
          <p:txBody>
            <a:bodyPr wrap="square" rtlCol="0">
              <a:spAutoFit/>
            </a:bodyPr>
            <a:lstStyle/>
            <a:p>
              <a:r>
                <a:rPr lang="en-US" sz="2400">
                  <a:latin typeface="Gill Sans MT" panose="020B0502020104020203" pitchFamily="34" charset="77"/>
                </a:rPr>
                <a:t>CrossFS-ioctl-lock</a:t>
              </a:r>
            </a:p>
          </p:txBody>
        </p:sp>
        <p:sp>
          <p:nvSpPr>
            <p:cNvPr id="2" name="Rectangle 1">
              <a:extLst>
                <a:ext uri="{FF2B5EF4-FFF2-40B4-BE49-F238E27FC236}">
                  <a16:creationId xmlns:a16="http://schemas.microsoft.com/office/drawing/2014/main" id="{F1E63925-EF14-8044-98FE-0F3F5786285D}"/>
                </a:ext>
              </a:extLst>
            </p:cNvPr>
            <p:cNvSpPr/>
            <p:nvPr/>
          </p:nvSpPr>
          <p:spPr>
            <a:xfrm>
              <a:off x="9882514" y="9872908"/>
              <a:ext cx="433136" cy="433137"/>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AFB9C1DD-712A-254E-B1B6-700C4D7DD860}"/>
              </a:ext>
            </a:extLst>
          </p:cNvPr>
          <p:cNvGrpSpPr/>
          <p:nvPr/>
        </p:nvGrpSpPr>
        <p:grpSpPr>
          <a:xfrm>
            <a:off x="9356936" y="4376323"/>
            <a:ext cx="3159701" cy="461665"/>
            <a:chOff x="9882514" y="9844380"/>
            <a:chExt cx="3159701" cy="461665"/>
          </a:xfrm>
        </p:grpSpPr>
        <p:sp>
          <p:nvSpPr>
            <p:cNvPr id="12" name="TextBox 11">
              <a:extLst>
                <a:ext uri="{FF2B5EF4-FFF2-40B4-BE49-F238E27FC236}">
                  <a16:creationId xmlns:a16="http://schemas.microsoft.com/office/drawing/2014/main" id="{8AB62C6A-06D4-2D49-9065-F7F7974750C4}"/>
                </a:ext>
              </a:extLst>
            </p:cNvPr>
            <p:cNvSpPr txBox="1"/>
            <p:nvPr/>
          </p:nvSpPr>
          <p:spPr>
            <a:xfrm>
              <a:off x="10484093" y="9844380"/>
              <a:ext cx="2558122" cy="461665"/>
            </a:xfrm>
            <a:prstGeom prst="rect">
              <a:avLst/>
            </a:prstGeom>
            <a:noFill/>
          </p:spPr>
          <p:txBody>
            <a:bodyPr wrap="square" rtlCol="0">
              <a:spAutoFit/>
            </a:bodyPr>
            <a:lstStyle/>
            <a:p>
              <a:r>
                <a:rPr lang="en-US" sz="2400">
                  <a:latin typeface="Gill Sans MT" panose="020B0502020104020203" pitchFamily="34" charset="77"/>
                </a:rPr>
                <a:t>Scalability Design</a:t>
              </a:r>
            </a:p>
          </p:txBody>
        </p:sp>
        <p:sp>
          <p:nvSpPr>
            <p:cNvPr id="13" name="Rectangle 12">
              <a:extLst>
                <a:ext uri="{FF2B5EF4-FFF2-40B4-BE49-F238E27FC236}">
                  <a16:creationId xmlns:a16="http://schemas.microsoft.com/office/drawing/2014/main" id="{5CF25DCA-9333-484C-8B91-84585881D50B}"/>
                </a:ext>
              </a:extLst>
            </p:cNvPr>
            <p:cNvSpPr/>
            <p:nvPr/>
          </p:nvSpPr>
          <p:spPr>
            <a:xfrm>
              <a:off x="9882514" y="9872908"/>
              <a:ext cx="433136" cy="433137"/>
            </a:xfrm>
            <a:prstGeom prst="rect">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E4C81715-E7C2-2B46-955D-E28DDF5CBA3F}"/>
              </a:ext>
            </a:extLst>
          </p:cNvPr>
          <p:cNvGrpSpPr/>
          <p:nvPr/>
        </p:nvGrpSpPr>
        <p:grpSpPr>
          <a:xfrm>
            <a:off x="9356936" y="3670042"/>
            <a:ext cx="3159701" cy="461665"/>
            <a:chOff x="9882514" y="9844380"/>
            <a:chExt cx="3159701" cy="461665"/>
          </a:xfrm>
        </p:grpSpPr>
        <p:sp>
          <p:nvSpPr>
            <p:cNvPr id="15" name="TextBox 14">
              <a:extLst>
                <a:ext uri="{FF2B5EF4-FFF2-40B4-BE49-F238E27FC236}">
                  <a16:creationId xmlns:a16="http://schemas.microsoft.com/office/drawing/2014/main" id="{3BED268C-2390-2D42-A429-E574BACBA18F}"/>
                </a:ext>
              </a:extLst>
            </p:cNvPr>
            <p:cNvSpPr txBox="1"/>
            <p:nvPr/>
          </p:nvSpPr>
          <p:spPr>
            <a:xfrm>
              <a:off x="10484093" y="9844380"/>
              <a:ext cx="2558122" cy="461665"/>
            </a:xfrm>
            <a:prstGeom prst="rect">
              <a:avLst/>
            </a:prstGeom>
            <a:noFill/>
          </p:spPr>
          <p:txBody>
            <a:bodyPr wrap="square" rtlCol="0">
              <a:spAutoFit/>
            </a:bodyPr>
            <a:lstStyle/>
            <a:p>
              <a:r>
                <a:rPr lang="en-US" sz="2400">
                  <a:latin typeface="Gill Sans MT" panose="020B0502020104020203" pitchFamily="34" charset="77"/>
                </a:rPr>
                <a:t>Kernel Bypass</a:t>
              </a:r>
            </a:p>
          </p:txBody>
        </p:sp>
        <p:sp>
          <p:nvSpPr>
            <p:cNvPr id="16" name="Rectangle 15">
              <a:extLst>
                <a:ext uri="{FF2B5EF4-FFF2-40B4-BE49-F238E27FC236}">
                  <a16:creationId xmlns:a16="http://schemas.microsoft.com/office/drawing/2014/main" id="{2B4F797C-A44E-0945-BFFC-C77F5AE48173}"/>
                </a:ext>
              </a:extLst>
            </p:cNvPr>
            <p:cNvSpPr/>
            <p:nvPr/>
          </p:nvSpPr>
          <p:spPr>
            <a:xfrm>
              <a:off x="9882514" y="9872908"/>
              <a:ext cx="433136" cy="433137"/>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DFA8FBB6-E8FD-D24B-83A7-01E7A924CC66}"/>
              </a:ext>
            </a:extLst>
          </p:cNvPr>
          <p:cNvGrpSpPr/>
          <p:nvPr/>
        </p:nvGrpSpPr>
        <p:grpSpPr>
          <a:xfrm>
            <a:off x="9356936" y="2914834"/>
            <a:ext cx="4074487" cy="461665"/>
            <a:chOff x="9882514" y="9844380"/>
            <a:chExt cx="4074487" cy="461665"/>
          </a:xfrm>
        </p:grpSpPr>
        <p:sp>
          <p:nvSpPr>
            <p:cNvPr id="18" name="TextBox 17">
              <a:extLst>
                <a:ext uri="{FF2B5EF4-FFF2-40B4-BE49-F238E27FC236}">
                  <a16:creationId xmlns:a16="http://schemas.microsoft.com/office/drawing/2014/main" id="{67B7834B-38F1-1540-9AFB-192DC751843C}"/>
                </a:ext>
              </a:extLst>
            </p:cNvPr>
            <p:cNvSpPr txBox="1"/>
            <p:nvPr/>
          </p:nvSpPr>
          <p:spPr>
            <a:xfrm>
              <a:off x="10484092" y="9844380"/>
              <a:ext cx="3472909" cy="461665"/>
            </a:xfrm>
            <a:prstGeom prst="rect">
              <a:avLst/>
            </a:prstGeom>
            <a:noFill/>
          </p:spPr>
          <p:txBody>
            <a:bodyPr wrap="square" rtlCol="0">
              <a:spAutoFit/>
            </a:bodyPr>
            <a:lstStyle/>
            <a:p>
              <a:r>
                <a:rPr lang="en-US" sz="2400">
                  <a:latin typeface="Gill Sans MT" panose="020B0502020104020203" pitchFamily="34" charset="77"/>
                </a:rPr>
                <a:t>Urgent-aware Scheduler</a:t>
              </a:r>
            </a:p>
          </p:txBody>
        </p:sp>
        <p:sp>
          <p:nvSpPr>
            <p:cNvPr id="19" name="Rectangle 18">
              <a:extLst>
                <a:ext uri="{FF2B5EF4-FFF2-40B4-BE49-F238E27FC236}">
                  <a16:creationId xmlns:a16="http://schemas.microsoft.com/office/drawing/2014/main" id="{3545CD37-800C-084F-A1A1-7BFD4C1AA543}"/>
                </a:ext>
              </a:extLst>
            </p:cNvPr>
            <p:cNvSpPr/>
            <p:nvPr/>
          </p:nvSpPr>
          <p:spPr>
            <a:xfrm>
              <a:off x="9882514" y="9872908"/>
              <a:ext cx="433136" cy="433137"/>
            </a:xfrm>
            <a:prstGeom prst="rect">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TextBox 19">
            <a:extLst>
              <a:ext uri="{FF2B5EF4-FFF2-40B4-BE49-F238E27FC236}">
                <a16:creationId xmlns:a16="http://schemas.microsoft.com/office/drawing/2014/main" id="{0D03EDDD-DDB1-EB40-983B-039BAE72952B}"/>
              </a:ext>
            </a:extLst>
          </p:cNvPr>
          <p:cNvSpPr txBox="1"/>
          <p:nvPr/>
        </p:nvSpPr>
        <p:spPr>
          <a:xfrm>
            <a:off x="1028635" y="8925709"/>
            <a:ext cx="14270182" cy="1200329"/>
          </a:xfrm>
          <a:prstGeom prst="rect">
            <a:avLst/>
          </a:prstGeom>
          <a:noFill/>
        </p:spPr>
        <p:txBody>
          <a:bodyPr wrap="square" rtlCol="0">
            <a:spAutoFit/>
          </a:bodyPr>
          <a:lstStyle/>
          <a:p>
            <a:pPr marL="571500" indent="-571500">
              <a:buFont typeface="Arial" panose="020B0604020202020204" pitchFamily="34" charset="0"/>
              <a:buChar char="•"/>
            </a:pPr>
            <a:r>
              <a:rPr lang="en-US" sz="3600" err="1">
                <a:latin typeface="Gill Sans MT" panose="020B0502020104020203" pitchFamily="34" charset="77"/>
              </a:rPr>
              <a:t>X-axis: 16 concurrent reader threads, 4 concurrent writer threads</a:t>
            </a:r>
          </a:p>
          <a:p>
            <a:pPr marL="571500" indent="-571500">
              <a:buFont typeface="Arial" panose="020B0604020202020204" pitchFamily="34" charset="0"/>
              <a:buChar char="•"/>
            </a:pPr>
            <a:r>
              <a:rPr lang="en-US" sz="3600" err="1">
                <a:latin typeface="Gill Sans MT" panose="020B0502020104020203" pitchFamily="34" charset="77"/>
              </a:rPr>
              <a:t>Y-axis: Aggregated writers’ throughput</a:t>
            </a:r>
            <a:endParaRPr lang="en-US" sz="3600">
              <a:latin typeface="Gill Sans MT" panose="020B0502020104020203" pitchFamily="34" charset="77"/>
            </a:endParaRPr>
          </a:p>
        </p:txBody>
      </p:sp>
      <p:grpSp>
        <p:nvGrpSpPr>
          <p:cNvPr id="29" name="Group 28">
            <a:extLst>
              <a:ext uri="{FF2B5EF4-FFF2-40B4-BE49-F238E27FC236}">
                <a16:creationId xmlns:a16="http://schemas.microsoft.com/office/drawing/2014/main" id="{F241A16D-C4DC-9647-9AF9-21656EB7FAF4}"/>
              </a:ext>
            </a:extLst>
          </p:cNvPr>
          <p:cNvGrpSpPr/>
          <p:nvPr/>
        </p:nvGrpSpPr>
        <p:grpSpPr>
          <a:xfrm>
            <a:off x="7394055" y="3046201"/>
            <a:ext cx="1605743" cy="3082179"/>
            <a:chOff x="1760035" y="3051416"/>
            <a:chExt cx="1605743" cy="3082179"/>
          </a:xfrm>
        </p:grpSpPr>
        <p:cxnSp>
          <p:nvCxnSpPr>
            <p:cNvPr id="21" name="Straight Connector 20">
              <a:extLst>
                <a:ext uri="{FF2B5EF4-FFF2-40B4-BE49-F238E27FC236}">
                  <a16:creationId xmlns:a16="http://schemas.microsoft.com/office/drawing/2014/main" id="{1AFAC044-93EA-954A-B1B7-80C6D17DB797}"/>
                </a:ext>
              </a:extLst>
            </p:cNvPr>
            <p:cNvCxnSpPr/>
            <p:nvPr/>
          </p:nvCxnSpPr>
          <p:spPr>
            <a:xfrm>
              <a:off x="1760035" y="3051416"/>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CA7D3CD-5C24-CE4C-A7C2-F00F6E6F13AB}"/>
                </a:ext>
              </a:extLst>
            </p:cNvPr>
            <p:cNvCxnSpPr>
              <a:cxnSpLocks/>
            </p:cNvCxnSpPr>
            <p:nvPr/>
          </p:nvCxnSpPr>
          <p:spPr>
            <a:xfrm>
              <a:off x="1760035" y="6133595"/>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2F55EA-F8FF-B540-9113-D0A63591210B}"/>
                </a:ext>
              </a:extLst>
            </p:cNvPr>
            <p:cNvCxnSpPr>
              <a:cxnSpLocks/>
            </p:cNvCxnSpPr>
            <p:nvPr/>
          </p:nvCxnSpPr>
          <p:spPr>
            <a:xfrm>
              <a:off x="2098967" y="3051416"/>
              <a:ext cx="0" cy="3082179"/>
            </a:xfrm>
            <a:prstGeom prst="line">
              <a:avLst/>
            </a:prstGeom>
            <a:ln w="47625">
              <a:solidFill>
                <a:srgbClr val="00B05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E871245-0F99-B74A-A3C0-B75158F62989}"/>
                </a:ext>
              </a:extLst>
            </p:cNvPr>
            <p:cNvSpPr txBox="1"/>
            <p:nvPr/>
          </p:nvSpPr>
          <p:spPr>
            <a:xfrm>
              <a:off x="2108544" y="4331467"/>
              <a:ext cx="1257234" cy="584775"/>
            </a:xfrm>
            <a:prstGeom prst="rect">
              <a:avLst/>
            </a:prstGeom>
            <a:noFill/>
          </p:spPr>
          <p:txBody>
            <a:bodyPr wrap="square" rtlCol="0">
              <a:spAutoFit/>
            </a:bodyPr>
            <a:lstStyle/>
            <a:p>
              <a:r>
                <a:rPr lang="en-US" sz="3200">
                  <a:solidFill>
                    <a:srgbClr val="00B050"/>
                  </a:solidFill>
                  <a:latin typeface="Gill Sans MT" panose="020B0502020104020203" pitchFamily="34" charset="77"/>
                </a:rPr>
                <a:t>2.71x</a:t>
              </a:r>
            </a:p>
          </p:txBody>
        </p:sp>
      </p:grpSp>
      <p:grpSp>
        <p:nvGrpSpPr>
          <p:cNvPr id="30" name="Group 29">
            <a:extLst>
              <a:ext uri="{FF2B5EF4-FFF2-40B4-BE49-F238E27FC236}">
                <a16:creationId xmlns:a16="http://schemas.microsoft.com/office/drawing/2014/main" id="{D004BF1A-5372-E74E-A83A-853C499A4CE3}"/>
              </a:ext>
            </a:extLst>
          </p:cNvPr>
          <p:cNvGrpSpPr/>
          <p:nvPr/>
        </p:nvGrpSpPr>
        <p:grpSpPr>
          <a:xfrm>
            <a:off x="11367671" y="6259507"/>
            <a:ext cx="1845032" cy="999825"/>
            <a:chOff x="1733526" y="5133770"/>
            <a:chExt cx="1845032" cy="999825"/>
          </a:xfrm>
        </p:grpSpPr>
        <p:cxnSp>
          <p:nvCxnSpPr>
            <p:cNvPr id="31" name="Straight Connector 30">
              <a:extLst>
                <a:ext uri="{FF2B5EF4-FFF2-40B4-BE49-F238E27FC236}">
                  <a16:creationId xmlns:a16="http://schemas.microsoft.com/office/drawing/2014/main" id="{442A101D-8D4D-5245-B769-4CD48F990E32}"/>
                </a:ext>
              </a:extLst>
            </p:cNvPr>
            <p:cNvCxnSpPr/>
            <p:nvPr/>
          </p:nvCxnSpPr>
          <p:spPr>
            <a:xfrm>
              <a:off x="1733526" y="5133770"/>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763BCD0-0E1E-0F49-B98C-22870154F062}"/>
                </a:ext>
              </a:extLst>
            </p:cNvPr>
            <p:cNvCxnSpPr>
              <a:cxnSpLocks/>
            </p:cNvCxnSpPr>
            <p:nvPr/>
          </p:nvCxnSpPr>
          <p:spPr>
            <a:xfrm>
              <a:off x="1760035" y="6133595"/>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7BFFF72-8DCF-9D4D-A2A9-B1B7F460E234}"/>
                </a:ext>
              </a:extLst>
            </p:cNvPr>
            <p:cNvCxnSpPr>
              <a:cxnSpLocks/>
            </p:cNvCxnSpPr>
            <p:nvPr/>
          </p:nvCxnSpPr>
          <p:spPr>
            <a:xfrm>
              <a:off x="2098967" y="5133770"/>
              <a:ext cx="0" cy="999825"/>
            </a:xfrm>
            <a:prstGeom prst="line">
              <a:avLst/>
            </a:prstGeom>
            <a:ln w="47625">
              <a:solidFill>
                <a:srgbClr val="00B05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1AF1AAFC-2B42-564B-A542-885FCC392A79}"/>
                </a:ext>
              </a:extLst>
            </p:cNvPr>
            <p:cNvSpPr txBox="1"/>
            <p:nvPr/>
          </p:nvSpPr>
          <p:spPr>
            <a:xfrm>
              <a:off x="2217470" y="5316832"/>
              <a:ext cx="1361088" cy="584775"/>
            </a:xfrm>
            <a:prstGeom prst="rect">
              <a:avLst/>
            </a:prstGeom>
            <a:noFill/>
          </p:spPr>
          <p:txBody>
            <a:bodyPr wrap="square" rtlCol="0">
              <a:spAutoFit/>
            </a:bodyPr>
            <a:lstStyle/>
            <a:p>
              <a:r>
                <a:rPr lang="en-US" sz="3200">
                  <a:solidFill>
                    <a:srgbClr val="00B050"/>
                  </a:solidFill>
                  <a:latin typeface="Gill Sans MT" panose="020B0502020104020203" pitchFamily="34" charset="77"/>
                </a:rPr>
                <a:t>2.51x</a:t>
              </a:r>
            </a:p>
          </p:txBody>
        </p:sp>
      </p:grpSp>
    </p:spTree>
    <p:extLst>
      <p:ext uri="{BB962C8B-B14F-4D97-AF65-F5344CB8AC3E}">
        <p14:creationId xmlns:p14="http://schemas.microsoft.com/office/powerpoint/2010/main" val="1705562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graphicEl>
                                              <a:chart seriesIdx="-3" categoryIdx="-3" bldStep="gridLegen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graphicEl>
                                              <a:chart seriesIdx="0" categoryIdx="-4" bldStep="series"/>
                                            </p:graphic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graphicEl>
                                              <a:chart seriesIdx="1" categoryIdx="-4" bldStep="series"/>
                                            </p:graphic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graphicEl>
                                              <a:chart seriesIdx="2" categoryIdx="-4" bldStep="series"/>
                                            </p:graphic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
                                            <p:graphicEl>
                                              <a:chart seriesIdx="3" categoryIdx="-4" bldStep="series"/>
                                            </p:graphic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Graphic spid="6" grpId="0" uiExpand="1">
        <p:bldSub>
          <a:bldChart bld="series"/>
        </p:bldSub>
      </p:bldGraphic>
      <p:bldP spid="2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27</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400" b="1" i="0" u="none" strike="noStrike" cap="none">
                <a:solidFill>
                  <a:srgbClr val="000000"/>
                </a:solidFill>
                <a:latin typeface="Gill Sans MT" panose="020B0502020104020203" pitchFamily="34" charset="0"/>
                <a:ea typeface="Gill Sans"/>
                <a:cs typeface="Gill Sans"/>
                <a:sym typeface="Gill Sans"/>
              </a:rPr>
              <a:t>Macro-benchmark: </a:t>
            </a:r>
            <a:r>
              <a:rPr lang="en-US" sz="6400" b="1" i="0" u="none" strike="noStrike" cap="none" err="1">
                <a:solidFill>
                  <a:srgbClr val="000000"/>
                </a:solidFill>
                <a:latin typeface="Gill Sans MT" panose="020B0502020104020203" pitchFamily="34" charset="0"/>
                <a:ea typeface="Gill Sans"/>
                <a:cs typeface="Gill Sans"/>
                <a:sym typeface="Gill Sans"/>
              </a:rPr>
              <a:t>Filebench</a:t>
            </a:r>
            <a:endParaRPr sz="1400" b="0" i="0" u="none" strike="noStrike" cap="none">
              <a:solidFill>
                <a:srgbClr val="000000"/>
              </a:solidFill>
              <a:latin typeface="Gill Sans MT" panose="020B0502020104020203" pitchFamily="34" charset="0"/>
              <a:ea typeface="Gill Sans"/>
              <a:cs typeface="Gill Sans"/>
              <a:sym typeface="Gill Sans"/>
            </a:endParaRPr>
          </a:p>
        </p:txBody>
      </p:sp>
      <p:graphicFrame>
        <p:nvGraphicFramePr>
          <p:cNvPr id="8" name="Chart 7">
            <a:extLst>
              <a:ext uri="{FF2B5EF4-FFF2-40B4-BE49-F238E27FC236}">
                <a16:creationId xmlns:a16="http://schemas.microsoft.com/office/drawing/2014/main" id="{E29E4A44-3BB0-B746-AD7B-D014D7B2F60D}"/>
              </a:ext>
            </a:extLst>
          </p:cNvPr>
          <p:cNvGraphicFramePr>
            <a:graphicFrameLocks/>
          </p:cNvGraphicFramePr>
          <p:nvPr>
            <p:extLst>
              <p:ext uri="{D42A27DB-BD31-4B8C-83A1-F6EECF244321}">
                <p14:modId xmlns:p14="http://schemas.microsoft.com/office/powerpoint/2010/main" val="2957082115"/>
              </p:ext>
            </p:extLst>
          </p:nvPr>
        </p:nvGraphicFramePr>
        <p:xfrm>
          <a:off x="1619122" y="2471886"/>
          <a:ext cx="12481890" cy="6447589"/>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951DC8A7-B0E1-8C4C-971D-B23659CDF0A8}"/>
              </a:ext>
            </a:extLst>
          </p:cNvPr>
          <p:cNvSpPr txBox="1"/>
          <p:nvPr/>
        </p:nvSpPr>
        <p:spPr>
          <a:xfrm>
            <a:off x="944297" y="1921902"/>
            <a:ext cx="14270182" cy="646331"/>
          </a:xfrm>
          <a:prstGeom prst="rect">
            <a:avLst/>
          </a:prstGeom>
          <a:noFill/>
        </p:spPr>
        <p:txBody>
          <a:bodyPr wrap="square" rtlCol="0">
            <a:spAutoFit/>
          </a:bodyPr>
          <a:lstStyle/>
          <a:p>
            <a:r>
              <a:rPr lang="en-US" sz="3600">
                <a:latin typeface="Gill Sans MT" panose="020B0502020104020203" pitchFamily="34" charset="77"/>
              </a:rPr>
              <a:t>Fileserver (write-heavy workload)</a:t>
            </a:r>
          </a:p>
        </p:txBody>
      </p:sp>
      <p:sp>
        <p:nvSpPr>
          <p:cNvPr id="10" name="TextBox 9">
            <a:extLst>
              <a:ext uri="{FF2B5EF4-FFF2-40B4-BE49-F238E27FC236}">
                <a16:creationId xmlns:a16="http://schemas.microsoft.com/office/drawing/2014/main" id="{3FC21FCC-BF24-A34F-8139-C69A687D1178}"/>
              </a:ext>
            </a:extLst>
          </p:cNvPr>
          <p:cNvSpPr txBox="1"/>
          <p:nvPr/>
        </p:nvSpPr>
        <p:spPr>
          <a:xfrm>
            <a:off x="1623733" y="9331371"/>
            <a:ext cx="13668938" cy="1200329"/>
          </a:xfrm>
          <a:prstGeom prst="rect">
            <a:avLst/>
          </a:prstGeom>
          <a:noFill/>
        </p:spPr>
        <p:txBody>
          <a:bodyPr wrap="square" rtlCol="0">
            <a:spAutoFit/>
          </a:bodyPr>
          <a:lstStyle/>
          <a:p>
            <a:r>
              <a:rPr lang="en-US" sz="3600" err="1">
                <a:solidFill>
                  <a:srgbClr val="00B050"/>
                </a:solidFill>
                <a:latin typeface="Gill Sans MT" panose="020B0502020104020203" pitchFamily="34" charset="77"/>
              </a:rPr>
              <a:t>CrossFS</a:t>
            </a:r>
            <a:r>
              <a:rPr lang="en-US" sz="3600">
                <a:solidFill>
                  <a:srgbClr val="00B050"/>
                </a:solidFill>
                <a:latin typeface="Gill Sans MT" panose="020B0502020104020203" pitchFamily="34" charset="77"/>
              </a:rPr>
              <a:t> writes to NVM buffers first and then asynchronously dispatches request, hence achieves high throughput</a:t>
            </a:r>
          </a:p>
        </p:txBody>
      </p:sp>
      <p:sp>
        <p:nvSpPr>
          <p:cNvPr id="12" name="TextBox 11">
            <a:extLst>
              <a:ext uri="{FF2B5EF4-FFF2-40B4-BE49-F238E27FC236}">
                <a16:creationId xmlns:a16="http://schemas.microsoft.com/office/drawing/2014/main" id="{F3371B72-D624-C246-8B4D-A252E41AF1D3}"/>
              </a:ext>
            </a:extLst>
          </p:cNvPr>
          <p:cNvSpPr txBox="1"/>
          <p:nvPr/>
        </p:nvSpPr>
        <p:spPr>
          <a:xfrm>
            <a:off x="1028635" y="8952479"/>
            <a:ext cx="6972365" cy="1200329"/>
          </a:xfrm>
          <a:prstGeom prst="rect">
            <a:avLst/>
          </a:prstGeom>
          <a:noFill/>
        </p:spPr>
        <p:txBody>
          <a:bodyPr wrap="square" rtlCol="0">
            <a:spAutoFit/>
          </a:bodyPr>
          <a:lstStyle/>
          <a:p>
            <a:pPr marL="571500" indent="-571500">
              <a:buFont typeface="Arial" panose="020B0604020202020204" pitchFamily="34" charset="0"/>
              <a:buChar char="•"/>
            </a:pPr>
            <a:r>
              <a:rPr lang="en-US" sz="3600">
                <a:latin typeface="Gill Sans MT" panose="020B0502020104020203" pitchFamily="34" charset="77"/>
              </a:rPr>
              <a:t>X-axis: # of </a:t>
            </a:r>
            <a:r>
              <a:rPr lang="en-US" sz="3600" err="1">
                <a:latin typeface="Gill Sans MT" panose="020B0502020104020203" pitchFamily="34" charset="77"/>
              </a:rPr>
              <a:t>filebench</a:t>
            </a:r>
            <a:r>
              <a:rPr lang="en-US" sz="3600">
                <a:latin typeface="Gill Sans MT" panose="020B0502020104020203" pitchFamily="34" charset="77"/>
              </a:rPr>
              <a:t> threads</a:t>
            </a:r>
          </a:p>
          <a:p>
            <a:pPr marL="571500" indent="-571500">
              <a:buFont typeface="Arial" panose="020B0604020202020204" pitchFamily="34" charset="0"/>
              <a:buChar char="•"/>
            </a:pPr>
            <a:r>
              <a:rPr lang="en-US" sz="3600">
                <a:latin typeface="Gill Sans MT" panose="020B0502020104020203" pitchFamily="34" charset="77"/>
              </a:rPr>
              <a:t>Y-axis: benchmark throughput</a:t>
            </a:r>
          </a:p>
        </p:txBody>
      </p:sp>
      <p:grpSp>
        <p:nvGrpSpPr>
          <p:cNvPr id="13" name="Group 12">
            <a:extLst>
              <a:ext uri="{FF2B5EF4-FFF2-40B4-BE49-F238E27FC236}">
                <a16:creationId xmlns:a16="http://schemas.microsoft.com/office/drawing/2014/main" id="{404B565E-4498-EF44-8395-9EEFD766A068}"/>
              </a:ext>
            </a:extLst>
          </p:cNvPr>
          <p:cNvGrpSpPr/>
          <p:nvPr/>
        </p:nvGrpSpPr>
        <p:grpSpPr>
          <a:xfrm>
            <a:off x="13287080" y="4296158"/>
            <a:ext cx="1552993" cy="2328161"/>
            <a:chOff x="1760035" y="3051416"/>
            <a:chExt cx="1552993" cy="3082179"/>
          </a:xfrm>
        </p:grpSpPr>
        <p:cxnSp>
          <p:nvCxnSpPr>
            <p:cNvPr id="14" name="Straight Connector 13">
              <a:extLst>
                <a:ext uri="{FF2B5EF4-FFF2-40B4-BE49-F238E27FC236}">
                  <a16:creationId xmlns:a16="http://schemas.microsoft.com/office/drawing/2014/main" id="{00FC3544-694C-2845-8D16-02A51A0CD606}"/>
                </a:ext>
              </a:extLst>
            </p:cNvPr>
            <p:cNvCxnSpPr/>
            <p:nvPr/>
          </p:nvCxnSpPr>
          <p:spPr>
            <a:xfrm>
              <a:off x="1760035" y="3051416"/>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2755A4D-A097-C143-8926-221AB0DCD5F0}"/>
                </a:ext>
              </a:extLst>
            </p:cNvPr>
            <p:cNvCxnSpPr>
              <a:cxnSpLocks/>
            </p:cNvCxnSpPr>
            <p:nvPr/>
          </p:nvCxnSpPr>
          <p:spPr>
            <a:xfrm>
              <a:off x="1760035" y="6133595"/>
              <a:ext cx="677864" cy="0"/>
            </a:xfrm>
            <a:prstGeom prst="line">
              <a:avLst/>
            </a:prstGeom>
            <a:ln w="3810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BAB48D8-AD01-BA4A-B045-BCE225E6AD0A}"/>
                </a:ext>
              </a:extLst>
            </p:cNvPr>
            <p:cNvCxnSpPr>
              <a:cxnSpLocks/>
            </p:cNvCxnSpPr>
            <p:nvPr/>
          </p:nvCxnSpPr>
          <p:spPr>
            <a:xfrm>
              <a:off x="2098967" y="3051416"/>
              <a:ext cx="0" cy="3082179"/>
            </a:xfrm>
            <a:prstGeom prst="line">
              <a:avLst/>
            </a:prstGeom>
            <a:ln w="47625">
              <a:solidFill>
                <a:srgbClr val="00B05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4A85F48-B40F-8C45-A3C6-A412DCBF7DFB}"/>
                </a:ext>
              </a:extLst>
            </p:cNvPr>
            <p:cNvSpPr txBox="1"/>
            <p:nvPr/>
          </p:nvSpPr>
          <p:spPr>
            <a:xfrm>
              <a:off x="2226635" y="4275301"/>
              <a:ext cx="1086393" cy="774165"/>
            </a:xfrm>
            <a:prstGeom prst="rect">
              <a:avLst/>
            </a:prstGeom>
            <a:noFill/>
          </p:spPr>
          <p:txBody>
            <a:bodyPr wrap="square" rtlCol="0">
              <a:spAutoFit/>
            </a:bodyPr>
            <a:lstStyle/>
            <a:p>
              <a:r>
                <a:rPr lang="en-US" sz="3200">
                  <a:solidFill>
                    <a:srgbClr val="00B050"/>
                  </a:solidFill>
                  <a:latin typeface="Gill Sans MT" panose="020B0502020104020203" pitchFamily="34" charset="77"/>
                </a:rPr>
                <a:t>2.91x</a:t>
              </a:r>
            </a:p>
          </p:txBody>
        </p:sp>
      </p:grpSp>
    </p:spTree>
    <p:extLst>
      <p:ext uri="{BB962C8B-B14F-4D97-AF65-F5344CB8AC3E}">
        <p14:creationId xmlns:p14="http://schemas.microsoft.com/office/powerpoint/2010/main" val="1867419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graphicEl>
                                              <a:chart seriesIdx="-3" categoryIdx="-3" bldStep="gridLegen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graphicEl>
                                              <a:chart seriesIdx="0"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graphicEl>
                                              <a:chart seriesIdx="1" categoryIdx="-4" bldStep="series"/>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graphicEl>
                                              <a:chart seriesIdx="2" categoryIdx="-4" bldStep="series"/>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graphicEl>
                                              <a:chart seriesIdx="3" categoryIdx="-4" bldStep="series"/>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2"/>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uiExpand="1">
        <p:bldSub>
          <a:bldChart bld="series"/>
        </p:bldSub>
      </p:bldGraphic>
      <p:bldP spid="9" grpId="0"/>
      <p:bldP spid="10" grpId="0"/>
      <p:bldP spid="12" grpId="0"/>
      <p:bldP spid="12"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D7A311A-8961-7443-A4DE-D3D3C23FA8A4}"/>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Google Shape;47;p8">
            <a:extLst>
              <a:ext uri="{FF2B5EF4-FFF2-40B4-BE49-F238E27FC236}">
                <a16:creationId xmlns:a16="http://schemas.microsoft.com/office/drawing/2014/main" id="{A320FF8E-EC93-2C49-B5C1-6C090C7F9820}"/>
              </a:ext>
            </a:extLst>
          </p:cNvPr>
          <p:cNvSpPr txBox="1"/>
          <p:nvPr/>
        </p:nvSpPr>
        <p:spPr>
          <a:xfrm>
            <a:off x="944297" y="404511"/>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400" b="1" i="0" u="none" strike="noStrike" cap="none">
                <a:solidFill>
                  <a:srgbClr val="000000"/>
                </a:solidFill>
                <a:latin typeface="Gill Sans MT" panose="020B0502020104020203" pitchFamily="34" charset="0"/>
                <a:ea typeface="Gill Sans"/>
                <a:cs typeface="Gill Sans"/>
                <a:sym typeface="Gill Sans"/>
              </a:rPr>
              <a:t>Macro-benchmark: Filebench</a:t>
            </a:r>
            <a:endParaRPr sz="1400" b="0" i="0" u="none" strike="noStrike" cap="none">
              <a:solidFill>
                <a:srgbClr val="000000"/>
              </a:solidFill>
              <a:latin typeface="Gill Sans MT" panose="020B0502020104020203" pitchFamily="34" charset="0"/>
              <a:ea typeface="Gill Sans"/>
              <a:cs typeface="Gill Sans"/>
              <a:sym typeface="Gill Sans"/>
            </a:endParaRPr>
          </a:p>
        </p:txBody>
      </p:sp>
      <p:sp>
        <p:nvSpPr>
          <p:cNvPr id="7" name="TextBox 6">
            <a:extLst>
              <a:ext uri="{FF2B5EF4-FFF2-40B4-BE49-F238E27FC236}">
                <a16:creationId xmlns:a16="http://schemas.microsoft.com/office/drawing/2014/main" id="{7531F761-CE37-3143-9848-30996F9422A2}"/>
              </a:ext>
            </a:extLst>
          </p:cNvPr>
          <p:cNvSpPr txBox="1"/>
          <p:nvPr/>
        </p:nvSpPr>
        <p:spPr>
          <a:xfrm>
            <a:off x="944297" y="1921902"/>
            <a:ext cx="14270182" cy="646331"/>
          </a:xfrm>
          <a:prstGeom prst="rect">
            <a:avLst/>
          </a:prstGeom>
          <a:noFill/>
        </p:spPr>
        <p:txBody>
          <a:bodyPr wrap="square" rtlCol="0">
            <a:spAutoFit/>
          </a:bodyPr>
          <a:lstStyle/>
          <a:p>
            <a:r>
              <a:rPr lang="en-US" sz="3600" b="1">
                <a:latin typeface="Gill Sans MT" panose="020B0502020104020203" pitchFamily="34" charset="77"/>
              </a:rPr>
              <a:t>Varmail (metadata-heavy workloads)</a:t>
            </a:r>
          </a:p>
        </p:txBody>
      </p:sp>
      <p:graphicFrame>
        <p:nvGraphicFramePr>
          <p:cNvPr id="6" name="Chart 5">
            <a:extLst>
              <a:ext uri="{FF2B5EF4-FFF2-40B4-BE49-F238E27FC236}">
                <a16:creationId xmlns:a16="http://schemas.microsoft.com/office/drawing/2014/main" id="{796821C0-4E7F-544C-8313-0DC7F535344D}"/>
              </a:ext>
            </a:extLst>
          </p:cNvPr>
          <p:cNvGraphicFramePr>
            <a:graphicFrameLocks/>
          </p:cNvGraphicFramePr>
          <p:nvPr/>
        </p:nvGraphicFramePr>
        <p:xfrm>
          <a:off x="2334386" y="2653162"/>
          <a:ext cx="11490004" cy="6250686"/>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C7482D59-8DBD-AE46-94D7-B28C2214B0E9}"/>
              </a:ext>
            </a:extLst>
          </p:cNvPr>
          <p:cNvSpPr txBox="1"/>
          <p:nvPr/>
        </p:nvSpPr>
        <p:spPr>
          <a:xfrm>
            <a:off x="4208280" y="9313153"/>
            <a:ext cx="9094204" cy="646331"/>
          </a:xfrm>
          <a:prstGeom prst="rect">
            <a:avLst/>
          </a:prstGeom>
          <a:noFill/>
        </p:spPr>
        <p:txBody>
          <a:bodyPr wrap="square" rtlCol="0">
            <a:spAutoFit/>
          </a:bodyPr>
          <a:lstStyle/>
          <a:p>
            <a:r>
              <a:rPr lang="en-US" sz="3600" b="1">
                <a:latin typeface="Gill Sans MT" panose="020B0502020104020203" pitchFamily="34" charset="77"/>
              </a:rPr>
              <a:t>CrossFS eliminate system call overheads</a:t>
            </a:r>
          </a:p>
        </p:txBody>
      </p:sp>
      <p:sp>
        <p:nvSpPr>
          <p:cNvPr id="10" name="TextBox 9">
            <a:extLst>
              <a:ext uri="{FF2B5EF4-FFF2-40B4-BE49-F238E27FC236}">
                <a16:creationId xmlns:a16="http://schemas.microsoft.com/office/drawing/2014/main" id="{F7E6FC50-88A0-8241-91AC-5D1A455FE884}"/>
              </a:ext>
            </a:extLst>
          </p:cNvPr>
          <p:cNvSpPr txBox="1"/>
          <p:nvPr/>
        </p:nvSpPr>
        <p:spPr>
          <a:xfrm>
            <a:off x="944297" y="9019837"/>
            <a:ext cx="6759523" cy="1200329"/>
          </a:xfrm>
          <a:prstGeom prst="rect">
            <a:avLst/>
          </a:prstGeom>
          <a:noFill/>
        </p:spPr>
        <p:txBody>
          <a:bodyPr wrap="square" rtlCol="0">
            <a:spAutoFit/>
          </a:bodyPr>
          <a:lstStyle/>
          <a:p>
            <a:pPr marL="571500" indent="-571500">
              <a:buFont typeface="Arial" panose="020B0604020202020204" pitchFamily="34" charset="0"/>
              <a:buChar char="•"/>
            </a:pPr>
            <a:r>
              <a:rPr lang="en-US" sz="3600" err="1">
                <a:latin typeface="Gill Sans MT" panose="020B0502020104020203" pitchFamily="34" charset="77"/>
              </a:rPr>
              <a:t>X-axis: # of filebench threads</a:t>
            </a:r>
          </a:p>
          <a:p>
            <a:pPr marL="571500" indent="-571500">
              <a:buFont typeface="Arial" panose="020B0604020202020204" pitchFamily="34" charset="0"/>
              <a:buChar char="•"/>
            </a:pPr>
            <a:r>
              <a:rPr lang="en-US" sz="3600" err="1">
                <a:latin typeface="Gill Sans MT" panose="020B0502020104020203" pitchFamily="34" charset="77"/>
              </a:rPr>
              <a:t>Y-axis: benchmark throughput</a:t>
            </a:r>
            <a:endParaRPr lang="en-US" sz="3600">
              <a:latin typeface="Gill Sans MT" panose="020B0502020104020203" pitchFamily="34" charset="77"/>
            </a:endParaRPr>
          </a:p>
        </p:txBody>
      </p:sp>
      <p:grpSp>
        <p:nvGrpSpPr>
          <p:cNvPr id="12" name="Group 11">
            <a:extLst>
              <a:ext uri="{FF2B5EF4-FFF2-40B4-BE49-F238E27FC236}">
                <a16:creationId xmlns:a16="http://schemas.microsoft.com/office/drawing/2014/main" id="{95F8803D-D976-9444-B2D8-AA5CE9193783}"/>
              </a:ext>
            </a:extLst>
          </p:cNvPr>
          <p:cNvGrpSpPr/>
          <p:nvPr/>
        </p:nvGrpSpPr>
        <p:grpSpPr>
          <a:xfrm>
            <a:off x="13138392" y="3455317"/>
            <a:ext cx="1497500" cy="1464943"/>
            <a:chOff x="1759370" y="3051416"/>
            <a:chExt cx="1497500" cy="1280051"/>
          </a:xfrm>
        </p:grpSpPr>
        <p:cxnSp>
          <p:nvCxnSpPr>
            <p:cNvPr id="13" name="Straight Connector 12">
              <a:extLst>
                <a:ext uri="{FF2B5EF4-FFF2-40B4-BE49-F238E27FC236}">
                  <a16:creationId xmlns:a16="http://schemas.microsoft.com/office/drawing/2014/main" id="{28CB454A-67B5-7446-BF64-3F530FA53ECB}"/>
                </a:ext>
              </a:extLst>
            </p:cNvPr>
            <p:cNvCxnSpPr/>
            <p:nvPr/>
          </p:nvCxnSpPr>
          <p:spPr>
            <a:xfrm>
              <a:off x="1760035" y="3051416"/>
              <a:ext cx="677864" cy="0"/>
            </a:xfrm>
            <a:prstGeom prst="line">
              <a:avLst/>
            </a:prstGeom>
            <a:ln w="381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05536A-B7E6-E948-AEEE-0A0B6F0F3C59}"/>
                </a:ext>
              </a:extLst>
            </p:cNvPr>
            <p:cNvCxnSpPr>
              <a:cxnSpLocks/>
            </p:cNvCxnSpPr>
            <p:nvPr/>
          </p:nvCxnSpPr>
          <p:spPr>
            <a:xfrm>
              <a:off x="1759370" y="4331467"/>
              <a:ext cx="677864" cy="0"/>
            </a:xfrm>
            <a:prstGeom prst="line">
              <a:avLst/>
            </a:prstGeom>
            <a:ln w="381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1E62E90-0E74-E84E-B524-8D239654DB4F}"/>
                </a:ext>
              </a:extLst>
            </p:cNvPr>
            <p:cNvCxnSpPr>
              <a:cxnSpLocks/>
            </p:cNvCxnSpPr>
            <p:nvPr/>
          </p:nvCxnSpPr>
          <p:spPr>
            <a:xfrm>
              <a:off x="2098967" y="3051416"/>
              <a:ext cx="0" cy="1280051"/>
            </a:xfrm>
            <a:prstGeom prst="line">
              <a:avLst/>
            </a:prstGeom>
            <a:ln w="47625">
              <a:solidFill>
                <a:srgbClr val="FF000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D8E504F-6906-2E44-A3B4-CD6CB692DB67}"/>
                </a:ext>
              </a:extLst>
            </p:cNvPr>
            <p:cNvSpPr txBox="1"/>
            <p:nvPr/>
          </p:nvSpPr>
          <p:spPr>
            <a:xfrm>
              <a:off x="2234713" y="3490721"/>
              <a:ext cx="1022157" cy="457184"/>
            </a:xfrm>
            <a:prstGeom prst="rect">
              <a:avLst/>
            </a:prstGeom>
            <a:noFill/>
          </p:spPr>
          <p:txBody>
            <a:bodyPr wrap="square" rtlCol="0">
              <a:spAutoFit/>
            </a:bodyPr>
            <a:lstStyle/>
            <a:p>
              <a:r>
                <a:rPr lang="en-US" sz="2800">
                  <a:solidFill>
                    <a:srgbClr val="FF0000"/>
                  </a:solidFill>
                  <a:latin typeface="Gill Sans MT" panose="020B0502020104020203" pitchFamily="34" charset="77"/>
                </a:rPr>
                <a:t>1.36x</a:t>
              </a:r>
            </a:p>
          </p:txBody>
        </p:sp>
      </p:grpSp>
    </p:spTree>
    <p:extLst>
      <p:ext uri="{BB962C8B-B14F-4D97-AF65-F5344CB8AC3E}">
        <p14:creationId xmlns:p14="http://schemas.microsoft.com/office/powerpoint/2010/main" val="270428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graphicEl>
                                              <a:chart seriesIdx="-3" categoryIdx="-3" bldStep="gridLegend"/>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graphicEl>
                                              <a:chart seriesIdx="0"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graphicEl>
                                              <a:chart seriesIdx="1" categoryIdx="-4" bldStep="series"/>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graphicEl>
                                              <a:chart seriesIdx="2" categoryIdx="-4" bldStep="series"/>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graphicEl>
                                              <a:chart seriesIdx="3" categoryIdx="-4" bldStep="series"/>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0"/>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26" presetClass="emph" presetSubtype="0" fill="hold" grpId="1" nodeType="clickEffect">
                                  <p:stCondLst>
                                    <p:cond delay="0"/>
                                  </p:stCondLst>
                                  <p:childTnLst>
                                    <p:animEffect transition="out" filter="fade">
                                      <p:cBhvr>
                                        <p:cTn id="42" dur="500" tmFilter="0, 0; .2, .5; .8, .5; 1, 0"/>
                                        <p:tgtEl>
                                          <p:spTgt spid="9"/>
                                        </p:tgtEl>
                                      </p:cBhvr>
                                    </p:animEffect>
                                    <p:animScale>
                                      <p:cBhvr>
                                        <p:cTn id="43" dur="250" autoRev="1"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Graphic spid="6" grpId="0" uiExpand="1">
        <p:bldSub>
          <a:bldChart bld="series"/>
        </p:bldSub>
      </p:bldGraphic>
      <p:bldP spid="9" grpId="0"/>
      <p:bldP spid="9" grpId="1"/>
      <p:bldP spid="10" grpId="0"/>
      <p:bldP spid="10"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3" name="Triangle 2">
            <a:extLst>
              <a:ext uri="{FF2B5EF4-FFF2-40B4-BE49-F238E27FC236}">
                <a16:creationId xmlns:a16="http://schemas.microsoft.com/office/drawing/2014/main" id="{4199B70C-7135-544B-BDE3-617EBE91BE81}"/>
              </a:ext>
            </a:extLst>
          </p:cNvPr>
          <p:cNvSpPr/>
          <p:nvPr/>
        </p:nvSpPr>
        <p:spPr>
          <a:xfrm>
            <a:off x="727399" y="2191046"/>
            <a:ext cx="9158976" cy="7893197"/>
          </a:xfrm>
          <a:prstGeom prst="triangle">
            <a:avLst/>
          </a:prstGeom>
          <a:gradFill>
            <a:gsLst>
              <a:gs pos="0">
                <a:schemeClr val="accent6">
                  <a:lumMod val="75000"/>
                </a:schemeClr>
              </a:gs>
              <a:gs pos="71000">
                <a:srgbClr val="FFFF00"/>
              </a:gs>
              <a:gs pos="83000">
                <a:schemeClr val="accent3">
                  <a:lumMod val="60000"/>
                  <a:lumOff val="40000"/>
                </a:schemeClr>
              </a:gs>
              <a:gs pos="100000">
                <a:schemeClr val="accent5">
                  <a:lumMod val="60000"/>
                  <a:lumOff val="40000"/>
                </a:schemeClr>
              </a:gs>
            </a:gsLst>
            <a:lin ang="5400000" scaled="1"/>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Google Shape;47;p8"/>
          <p:cNvSpPr txBox="1"/>
          <p:nvPr/>
        </p:nvSpPr>
        <p:spPr>
          <a:xfrm>
            <a:off x="727399" y="888557"/>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000" b="1" i="0" u="none" strike="noStrike" cap="none">
                <a:solidFill>
                  <a:srgbClr val="000000"/>
                </a:solidFill>
                <a:latin typeface="Gill Sans MT" panose="020B0502020104020203" pitchFamily="34" charset="0"/>
                <a:ea typeface="Gill Sans"/>
                <a:cs typeface="Gill Sans"/>
                <a:sym typeface="Gill Sans"/>
              </a:rPr>
              <a:t>Modern Storage Devices</a:t>
            </a:r>
            <a:endParaRPr sz="6000" b="0" i="0" u="none" strike="noStrike" cap="none">
              <a:solidFill>
                <a:srgbClr val="000000"/>
              </a:solidFill>
              <a:latin typeface="Gill Sans MT" panose="020B0502020104020203" pitchFamily="34" charset="0"/>
              <a:ea typeface="Gill Sans"/>
              <a:cs typeface="Gill Sans"/>
              <a:sym typeface="Gill Sans"/>
            </a:endParaRPr>
          </a:p>
        </p:txBody>
      </p:sp>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3</a:t>
            </a:fld>
            <a:endParaRPr/>
          </a:p>
        </p:txBody>
      </p:sp>
      <p:grpSp>
        <p:nvGrpSpPr>
          <p:cNvPr id="7" name="Group 6">
            <a:extLst>
              <a:ext uri="{FF2B5EF4-FFF2-40B4-BE49-F238E27FC236}">
                <a16:creationId xmlns:a16="http://schemas.microsoft.com/office/drawing/2014/main" id="{6DF4787D-3112-1A48-9727-50338611A86A}"/>
              </a:ext>
            </a:extLst>
          </p:cNvPr>
          <p:cNvGrpSpPr/>
          <p:nvPr/>
        </p:nvGrpSpPr>
        <p:grpSpPr>
          <a:xfrm>
            <a:off x="4084278" y="2680037"/>
            <a:ext cx="2445209" cy="2178989"/>
            <a:chOff x="769000" y="2652328"/>
            <a:chExt cx="2445209" cy="2178989"/>
          </a:xfrm>
          <a:solidFill>
            <a:schemeClr val="bg1">
              <a:alpha val="50000"/>
            </a:schemeClr>
          </a:solidFill>
        </p:grpSpPr>
        <p:sp>
          <p:nvSpPr>
            <p:cNvPr id="21" name="Triangle 20">
              <a:extLst>
                <a:ext uri="{FF2B5EF4-FFF2-40B4-BE49-F238E27FC236}">
                  <a16:creationId xmlns:a16="http://schemas.microsoft.com/office/drawing/2014/main" id="{0035139A-E221-8943-98A1-5D101518E0CC}"/>
                </a:ext>
              </a:extLst>
            </p:cNvPr>
            <p:cNvSpPr/>
            <p:nvPr/>
          </p:nvSpPr>
          <p:spPr>
            <a:xfrm>
              <a:off x="769000" y="2652328"/>
              <a:ext cx="2445209" cy="2178989"/>
            </a:xfrm>
            <a:prstGeom prst="triangl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50F62DB-CB4A-8247-B9C6-E3686038ECA5}"/>
                </a:ext>
              </a:extLst>
            </p:cNvPr>
            <p:cNvSpPr txBox="1"/>
            <p:nvPr/>
          </p:nvSpPr>
          <p:spPr>
            <a:xfrm>
              <a:off x="1334216" y="4102806"/>
              <a:ext cx="1314784" cy="523220"/>
            </a:xfrm>
            <a:prstGeom prst="rect">
              <a:avLst/>
            </a:prstGeom>
            <a:noFill/>
          </p:spPr>
          <p:txBody>
            <a:bodyPr wrap="none" rtlCol="0">
              <a:spAutoFit/>
            </a:bodyPr>
            <a:lstStyle/>
            <a:p>
              <a:r>
                <a:rPr lang="en-US" sz="2800" b="1">
                  <a:latin typeface="Gill Sans MT" panose="020B0502020104020203" pitchFamily="34" charset="77"/>
                </a:rPr>
                <a:t>DRAM</a:t>
              </a:r>
            </a:p>
          </p:txBody>
        </p:sp>
      </p:grpSp>
      <p:grpSp>
        <p:nvGrpSpPr>
          <p:cNvPr id="16" name="Group 15">
            <a:extLst>
              <a:ext uri="{FF2B5EF4-FFF2-40B4-BE49-F238E27FC236}">
                <a16:creationId xmlns:a16="http://schemas.microsoft.com/office/drawing/2014/main" id="{B5D89AB0-AB0B-E449-9A52-81D41C88414C}"/>
              </a:ext>
            </a:extLst>
          </p:cNvPr>
          <p:cNvGrpSpPr/>
          <p:nvPr/>
        </p:nvGrpSpPr>
        <p:grpSpPr>
          <a:xfrm>
            <a:off x="3132454" y="5127636"/>
            <a:ext cx="4348863" cy="1403644"/>
            <a:chOff x="11877927" y="532024"/>
            <a:chExt cx="4348863" cy="1403644"/>
          </a:xfrm>
        </p:grpSpPr>
        <p:sp>
          <p:nvSpPr>
            <p:cNvPr id="8" name="Trapezoid 7">
              <a:extLst>
                <a:ext uri="{FF2B5EF4-FFF2-40B4-BE49-F238E27FC236}">
                  <a16:creationId xmlns:a16="http://schemas.microsoft.com/office/drawing/2014/main" id="{23C11D95-1909-494A-A542-392671439115}"/>
                </a:ext>
              </a:extLst>
            </p:cNvPr>
            <p:cNvSpPr/>
            <p:nvPr/>
          </p:nvSpPr>
          <p:spPr>
            <a:xfrm>
              <a:off x="11877927" y="532024"/>
              <a:ext cx="4348863" cy="1403644"/>
            </a:xfrm>
            <a:prstGeom prst="trapezoid">
              <a:avLst>
                <a:gd name="adj" fmla="val 58560"/>
              </a:avLst>
            </a:prstGeom>
            <a:solidFill>
              <a:schemeClr val="bg1">
                <a:alpha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CE805BE-40CB-A040-B737-9461B9DC836A}"/>
                </a:ext>
              </a:extLst>
            </p:cNvPr>
            <p:cNvSpPr txBox="1"/>
            <p:nvPr/>
          </p:nvSpPr>
          <p:spPr>
            <a:xfrm>
              <a:off x="13457483" y="938003"/>
              <a:ext cx="1189749" cy="584775"/>
            </a:xfrm>
            <a:prstGeom prst="rect">
              <a:avLst/>
            </a:prstGeom>
            <a:noFill/>
          </p:spPr>
          <p:txBody>
            <a:bodyPr wrap="none" rtlCol="0">
              <a:spAutoFit/>
            </a:bodyPr>
            <a:lstStyle/>
            <a:p>
              <a:r>
                <a:rPr lang="en-US" sz="3200" b="1">
                  <a:latin typeface="Gill Sans MT" panose="020B0502020104020203" pitchFamily="34" charset="77"/>
                </a:rPr>
                <a:t>NVM</a:t>
              </a:r>
            </a:p>
          </p:txBody>
        </p:sp>
      </p:grpSp>
      <p:grpSp>
        <p:nvGrpSpPr>
          <p:cNvPr id="11" name="Group 10">
            <a:extLst>
              <a:ext uri="{FF2B5EF4-FFF2-40B4-BE49-F238E27FC236}">
                <a16:creationId xmlns:a16="http://schemas.microsoft.com/office/drawing/2014/main" id="{38D14E3A-AC7D-A04E-A842-47511D74A771}"/>
              </a:ext>
            </a:extLst>
          </p:cNvPr>
          <p:cNvGrpSpPr/>
          <p:nvPr/>
        </p:nvGrpSpPr>
        <p:grpSpPr>
          <a:xfrm>
            <a:off x="2146565" y="6799890"/>
            <a:ext cx="6320638" cy="1403644"/>
            <a:chOff x="2146565" y="6799890"/>
            <a:chExt cx="6320638" cy="1403644"/>
          </a:xfrm>
          <a:solidFill>
            <a:srgbClr val="FFFFFF">
              <a:alpha val="50000"/>
            </a:srgbClr>
          </a:solidFill>
        </p:grpSpPr>
        <p:sp>
          <p:nvSpPr>
            <p:cNvPr id="26" name="Trapezoid 25">
              <a:extLst>
                <a:ext uri="{FF2B5EF4-FFF2-40B4-BE49-F238E27FC236}">
                  <a16:creationId xmlns:a16="http://schemas.microsoft.com/office/drawing/2014/main" id="{1959FEBC-FBF6-6B45-B3EA-349C7EB9D00A}"/>
                </a:ext>
              </a:extLst>
            </p:cNvPr>
            <p:cNvSpPr/>
            <p:nvPr/>
          </p:nvSpPr>
          <p:spPr>
            <a:xfrm>
              <a:off x="2146565" y="6799890"/>
              <a:ext cx="6320638" cy="1403644"/>
            </a:xfrm>
            <a:prstGeom prst="trapezoid">
              <a:avLst>
                <a:gd name="adj" fmla="val 58560"/>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6838044-5828-B243-8962-A961CE67FECA}"/>
                </a:ext>
              </a:extLst>
            </p:cNvPr>
            <p:cNvSpPr txBox="1"/>
            <p:nvPr/>
          </p:nvSpPr>
          <p:spPr>
            <a:xfrm>
              <a:off x="3871139" y="7234717"/>
              <a:ext cx="2961067" cy="584775"/>
            </a:xfrm>
            <a:prstGeom prst="rect">
              <a:avLst/>
            </a:prstGeom>
            <a:noFill/>
          </p:spPr>
          <p:txBody>
            <a:bodyPr wrap="none" rtlCol="0">
              <a:spAutoFit/>
            </a:bodyPr>
            <a:lstStyle/>
            <a:p>
              <a:r>
                <a:rPr lang="en-US" sz="3200" b="1">
                  <a:latin typeface="Gill Sans MT" panose="020B0502020104020203" pitchFamily="34" charset="77"/>
                </a:rPr>
                <a:t>Ultra-fast SSD</a:t>
              </a:r>
            </a:p>
          </p:txBody>
        </p:sp>
      </p:grpSp>
      <p:grpSp>
        <p:nvGrpSpPr>
          <p:cNvPr id="29" name="Group 28">
            <a:extLst>
              <a:ext uri="{FF2B5EF4-FFF2-40B4-BE49-F238E27FC236}">
                <a16:creationId xmlns:a16="http://schemas.microsoft.com/office/drawing/2014/main" id="{2F2AA998-82EE-8145-A617-A6889056FABB}"/>
              </a:ext>
            </a:extLst>
          </p:cNvPr>
          <p:cNvGrpSpPr/>
          <p:nvPr/>
        </p:nvGrpSpPr>
        <p:grpSpPr>
          <a:xfrm>
            <a:off x="1185326" y="8442066"/>
            <a:ext cx="8243115" cy="1403644"/>
            <a:chOff x="2146565" y="6799890"/>
            <a:chExt cx="6320638" cy="1403644"/>
          </a:xfrm>
          <a:solidFill>
            <a:srgbClr val="FFFFFF">
              <a:alpha val="50000"/>
            </a:srgbClr>
          </a:solidFill>
        </p:grpSpPr>
        <p:sp>
          <p:nvSpPr>
            <p:cNvPr id="30" name="Trapezoid 29">
              <a:extLst>
                <a:ext uri="{FF2B5EF4-FFF2-40B4-BE49-F238E27FC236}">
                  <a16:creationId xmlns:a16="http://schemas.microsoft.com/office/drawing/2014/main" id="{84A96E28-15D6-F746-85D5-ED61907E627C}"/>
                </a:ext>
              </a:extLst>
            </p:cNvPr>
            <p:cNvSpPr/>
            <p:nvPr/>
          </p:nvSpPr>
          <p:spPr>
            <a:xfrm>
              <a:off x="2146565" y="6799890"/>
              <a:ext cx="6320638" cy="1403644"/>
            </a:xfrm>
            <a:prstGeom prst="trapezoid">
              <a:avLst>
                <a:gd name="adj" fmla="val 58560"/>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81EA37BB-DAC6-7246-88E3-4BFC3B290DAB}"/>
                </a:ext>
              </a:extLst>
            </p:cNvPr>
            <p:cNvSpPr txBox="1"/>
            <p:nvPr/>
          </p:nvSpPr>
          <p:spPr>
            <a:xfrm>
              <a:off x="4882143" y="7208845"/>
              <a:ext cx="907357" cy="584775"/>
            </a:xfrm>
            <a:prstGeom prst="rect">
              <a:avLst/>
            </a:prstGeom>
            <a:noFill/>
          </p:spPr>
          <p:txBody>
            <a:bodyPr wrap="none" rtlCol="0">
              <a:spAutoFit/>
            </a:bodyPr>
            <a:lstStyle/>
            <a:p>
              <a:r>
                <a:rPr lang="en-US" sz="3200" b="1">
                  <a:latin typeface="Gill Sans MT" panose="020B0502020104020203" pitchFamily="34" charset="77"/>
                </a:rPr>
                <a:t>HDD</a:t>
              </a:r>
            </a:p>
          </p:txBody>
        </p:sp>
      </p:grpSp>
      <p:sp>
        <p:nvSpPr>
          <p:cNvPr id="35" name="Google Shape;54;p8">
            <a:extLst>
              <a:ext uri="{FF2B5EF4-FFF2-40B4-BE49-F238E27FC236}">
                <a16:creationId xmlns:a16="http://schemas.microsoft.com/office/drawing/2014/main" id="{606CA6B7-BDBC-4940-A155-5491F50146C4}"/>
              </a:ext>
            </a:extLst>
          </p:cNvPr>
          <p:cNvSpPr/>
          <p:nvPr/>
        </p:nvSpPr>
        <p:spPr>
          <a:xfrm>
            <a:off x="9900256" y="3789635"/>
            <a:ext cx="6182233" cy="1015663"/>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4000"/>
              <a:buFont typeface="Gill Sans"/>
              <a:buNone/>
            </a:pPr>
            <a:r>
              <a:rPr lang="en-US" sz="4000" b="1" i="0" u="none" strike="noStrike" cap="none">
                <a:solidFill>
                  <a:srgbClr val="000000"/>
                </a:solidFill>
                <a:latin typeface="Gill Sans MT" panose="020B0502020104020203" pitchFamily="34" charset="0"/>
                <a:ea typeface="Gill Sans"/>
                <a:cs typeface="Gill Sans"/>
                <a:sym typeface="Gill Sans"/>
              </a:rPr>
              <a:t>Latency      B/W      $/GB	</a:t>
            </a:r>
            <a:endParaRPr sz="1400" b="1" i="0" u="none" strike="noStrike" cap="none">
              <a:solidFill>
                <a:srgbClr val="000000"/>
              </a:solidFill>
              <a:latin typeface="Gill Sans MT" panose="020B0502020104020203" pitchFamily="34" charset="0"/>
              <a:ea typeface="Gill Sans"/>
              <a:cs typeface="Gill Sans"/>
              <a:sym typeface="Gill Sans"/>
            </a:endParaRPr>
          </a:p>
        </p:txBody>
      </p:sp>
      <p:sp>
        <p:nvSpPr>
          <p:cNvPr id="37" name="Google Shape;54;p8">
            <a:extLst>
              <a:ext uri="{FF2B5EF4-FFF2-40B4-BE49-F238E27FC236}">
                <a16:creationId xmlns:a16="http://schemas.microsoft.com/office/drawing/2014/main" id="{F6DE9C3A-7926-5D4A-BE53-229E87256D54}"/>
              </a:ext>
            </a:extLst>
          </p:cNvPr>
          <p:cNvSpPr/>
          <p:nvPr/>
        </p:nvSpPr>
        <p:spPr>
          <a:xfrm>
            <a:off x="10246356" y="5121981"/>
            <a:ext cx="5685552" cy="1015663"/>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4000"/>
              <a:buFont typeface="Gill Sans"/>
              <a:buNone/>
            </a:pPr>
            <a:r>
              <a:rPr lang="en-US" sz="4000">
                <a:latin typeface="Gill Sans MT" panose="020B0502020104020203" pitchFamily="34" charset="0"/>
                <a:ea typeface="Gill Sans"/>
                <a:cs typeface="Gill Sans"/>
                <a:sym typeface="Gill Sans"/>
              </a:rPr>
              <a:t>3</a:t>
            </a:r>
            <a:r>
              <a:rPr lang="en-US" sz="4000" b="0" i="0" u="none" strike="noStrike" cap="none">
                <a:solidFill>
                  <a:srgbClr val="000000"/>
                </a:solidFill>
                <a:latin typeface="Gill Sans MT" panose="020B0502020104020203" pitchFamily="34" charset="0"/>
                <a:ea typeface="Gill Sans"/>
                <a:cs typeface="Gill Sans"/>
                <a:sym typeface="Gill Sans"/>
              </a:rPr>
              <a:t>00 ns     10 GB/s      4.0</a:t>
            </a:r>
            <a:endParaRPr sz="1400" b="0" i="0" u="none" strike="noStrike" cap="none">
              <a:solidFill>
                <a:srgbClr val="000000"/>
              </a:solidFill>
              <a:latin typeface="Gill Sans MT" panose="020B0502020104020203" pitchFamily="34" charset="0"/>
              <a:ea typeface="Gill Sans"/>
              <a:cs typeface="Gill Sans"/>
              <a:sym typeface="Gill Sans"/>
            </a:endParaRPr>
          </a:p>
        </p:txBody>
      </p:sp>
      <mc:AlternateContent xmlns:mc="http://schemas.openxmlformats.org/markup-compatibility/2006" xmlns:a14="http://schemas.microsoft.com/office/drawing/2010/main">
        <mc:Choice Requires="a14">
          <p:sp>
            <p:nvSpPr>
              <p:cNvPr id="38" name="Google Shape;54;p8">
                <a:extLst>
                  <a:ext uri="{FF2B5EF4-FFF2-40B4-BE49-F238E27FC236}">
                    <a16:creationId xmlns:a16="http://schemas.microsoft.com/office/drawing/2014/main" id="{60F10CBE-7A63-EE4A-83CD-AD8AD3E4E41A}"/>
                  </a:ext>
                </a:extLst>
              </p:cNvPr>
              <p:cNvSpPr/>
              <p:nvPr/>
            </p:nvSpPr>
            <p:spPr>
              <a:xfrm>
                <a:off x="10346655" y="6825869"/>
                <a:ext cx="5685552" cy="1015663"/>
              </a:xfrm>
              <a:prstGeom prst="rect">
                <a:avLst/>
              </a:prstGeom>
              <a:noFill/>
              <a:ln>
                <a:noFill/>
              </a:ln>
            </p:spPr>
            <p:txBody>
              <a:bodyPr spcFirstLastPara="1" wrap="square" lIns="91425" tIns="45700" rIns="91425" bIns="45700" anchor="t" anchorCtr="0">
                <a:noAutofit/>
              </a:bodyPr>
              <a:lstStyle/>
              <a:p>
                <a:pPr lvl="0">
                  <a:lnSpc>
                    <a:spcPct val="150000"/>
                  </a:lnSpc>
                  <a:buSzPts val="4000"/>
                </a:pPr>
                <a:r>
                  <a:rPr lang="en-US" sz="4000">
                    <a:latin typeface="Gill Sans MT" panose="020B0502020104020203" pitchFamily="34" charset="0"/>
                    <a:ea typeface="Gill Sans"/>
                    <a:cs typeface="Gill Sans"/>
                    <a:sym typeface="Gill Sans"/>
                  </a:rPr>
                  <a:t>40 </a:t>
                </a:r>
                <a14:m>
                  <m:oMath xmlns:m="http://schemas.openxmlformats.org/officeDocument/2006/math">
                    <m:r>
                      <a:rPr lang="en-US" sz="4000" i="1">
                        <a:latin typeface="Cambria Math" panose="02040503050406030204" pitchFamily="18" charset="0"/>
                        <a:ea typeface="Cambria Math" panose="02040503050406030204" pitchFamily="18" charset="0"/>
                      </a:rPr>
                      <m:t>𝜇</m:t>
                    </m:r>
                  </m:oMath>
                </a14:m>
                <a:r>
                  <a:rPr lang="en-US" sz="4000" b="0" i="0" u="none" strike="noStrike" cap="none">
                    <a:solidFill>
                      <a:srgbClr val="000000"/>
                    </a:solidFill>
                    <a:latin typeface="Gill Sans MT" panose="020B0502020104020203" pitchFamily="34" charset="0"/>
                    <a:ea typeface="Gill Sans"/>
                    <a:cs typeface="Gill Sans"/>
                    <a:sym typeface="Gill Sans"/>
                  </a:rPr>
                  <a:t>s       2 GB/s      0.25</a:t>
                </a:r>
                <a:endParaRPr sz="1400" b="0" i="0" u="none" strike="noStrike" cap="none">
                  <a:solidFill>
                    <a:srgbClr val="000000"/>
                  </a:solidFill>
                  <a:latin typeface="Gill Sans MT" panose="020B0502020104020203" pitchFamily="34" charset="0"/>
                  <a:ea typeface="Gill Sans"/>
                  <a:cs typeface="Gill Sans"/>
                  <a:sym typeface="Gill Sans"/>
                </a:endParaRPr>
              </a:p>
            </p:txBody>
          </p:sp>
        </mc:Choice>
        <mc:Fallback xmlns="">
          <p:sp>
            <p:nvSpPr>
              <p:cNvPr id="38" name="Google Shape;54;p8">
                <a:extLst>
                  <a:ext uri="{FF2B5EF4-FFF2-40B4-BE49-F238E27FC236}">
                    <a16:creationId xmlns:a16="http://schemas.microsoft.com/office/drawing/2014/main" id="{60F10CBE-7A63-EE4A-83CD-AD8AD3E4E41A}"/>
                  </a:ext>
                </a:extLst>
              </p:cNvPr>
              <p:cNvSpPr>
                <a:spLocks noRot="1" noChangeAspect="1" noMove="1" noResize="1" noEditPoints="1" noAdjustHandles="1" noChangeArrowheads="1" noChangeShapeType="1" noTextEdit="1"/>
              </p:cNvSpPr>
              <p:nvPr/>
            </p:nvSpPr>
            <p:spPr>
              <a:xfrm>
                <a:off x="10346655" y="6825869"/>
                <a:ext cx="5685552" cy="1015663"/>
              </a:xfrm>
              <a:prstGeom prst="rect">
                <a:avLst/>
              </a:prstGeom>
              <a:blipFill>
                <a:blip r:embed="rId3"/>
                <a:stretch>
                  <a:fillRect l="-3786" b="-14815"/>
                </a:stretch>
              </a:blipFill>
              <a:ln>
                <a:noFill/>
              </a:ln>
            </p:spPr>
            <p:txBody>
              <a:bodyPr/>
              <a:lstStyle/>
              <a:p>
                <a:r>
                  <a:rPr lang="en-US">
                    <a:noFill/>
                  </a:rPr>
                  <a:t> </a:t>
                </a:r>
              </a:p>
            </p:txBody>
          </p:sp>
        </mc:Fallback>
      </mc:AlternateContent>
      <p:sp>
        <p:nvSpPr>
          <p:cNvPr id="39" name="Google Shape;54;p8">
            <a:extLst>
              <a:ext uri="{FF2B5EF4-FFF2-40B4-BE49-F238E27FC236}">
                <a16:creationId xmlns:a16="http://schemas.microsoft.com/office/drawing/2014/main" id="{61F99666-B5EE-FB41-A3CC-B7EB4F570C9D}"/>
              </a:ext>
            </a:extLst>
          </p:cNvPr>
          <p:cNvSpPr/>
          <p:nvPr/>
        </p:nvSpPr>
        <p:spPr>
          <a:xfrm>
            <a:off x="10541238" y="8442066"/>
            <a:ext cx="5685552" cy="1015663"/>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0000"/>
              </a:buClr>
              <a:buSzPts val="4000"/>
              <a:buFont typeface="Gill Sans"/>
              <a:buNone/>
            </a:pPr>
            <a:r>
              <a:rPr lang="en-US" sz="4000">
                <a:latin typeface="Gill Sans MT" panose="020B0502020104020203" pitchFamily="34" charset="0"/>
                <a:ea typeface="Gill Sans"/>
                <a:cs typeface="Gill Sans"/>
                <a:sym typeface="Gill Sans"/>
              </a:rPr>
              <a:t>5 m</a:t>
            </a:r>
            <a:r>
              <a:rPr lang="en-US" sz="4000" b="0" i="0" u="none" strike="noStrike" cap="none">
                <a:solidFill>
                  <a:srgbClr val="000000"/>
                </a:solidFill>
                <a:latin typeface="Gill Sans MT" panose="020B0502020104020203" pitchFamily="34" charset="0"/>
                <a:ea typeface="Gill Sans"/>
                <a:cs typeface="Gill Sans"/>
                <a:sym typeface="Gill Sans"/>
              </a:rPr>
              <a:t>s     2.6 MB/s     0.02</a:t>
            </a:r>
            <a:endParaRPr sz="1400" b="0" i="0" u="none" strike="noStrike" cap="none">
              <a:solidFill>
                <a:srgbClr val="000000"/>
              </a:solidFill>
              <a:latin typeface="Gill Sans MT" panose="020B0502020104020203" pitchFamily="34" charset="0"/>
              <a:ea typeface="Gill Sans"/>
              <a:cs typeface="Gill Sans"/>
              <a:sym typeface="Gill Sans"/>
            </a:endParaRPr>
          </a:p>
        </p:txBody>
      </p:sp>
      <p:cxnSp>
        <p:nvCxnSpPr>
          <p:cNvPr id="4" name="Straight Connector 3">
            <a:extLst>
              <a:ext uri="{FF2B5EF4-FFF2-40B4-BE49-F238E27FC236}">
                <a16:creationId xmlns:a16="http://schemas.microsoft.com/office/drawing/2014/main" id="{955283CD-8E28-7043-9813-3D95BAF4A202}"/>
              </a:ext>
            </a:extLst>
          </p:cNvPr>
          <p:cNvCxnSpPr/>
          <p:nvPr/>
        </p:nvCxnSpPr>
        <p:spPr>
          <a:xfrm>
            <a:off x="367418" y="5007321"/>
            <a:ext cx="2765036" cy="0"/>
          </a:xfrm>
          <a:prstGeom prst="line">
            <a:avLst/>
          </a:prstGeom>
          <a:ln w="28575"/>
        </p:spPr>
        <p:style>
          <a:lnRef idx="1">
            <a:schemeClr val="dk1"/>
          </a:lnRef>
          <a:fillRef idx="0">
            <a:schemeClr val="dk1"/>
          </a:fillRef>
          <a:effectRef idx="0">
            <a:schemeClr val="dk1"/>
          </a:effectRef>
          <a:fontRef idx="minor">
            <a:schemeClr val="tx1"/>
          </a:fontRef>
        </p:style>
      </p:cxnSp>
      <p:grpSp>
        <p:nvGrpSpPr>
          <p:cNvPr id="18" name="Group 17">
            <a:extLst>
              <a:ext uri="{FF2B5EF4-FFF2-40B4-BE49-F238E27FC236}">
                <a16:creationId xmlns:a16="http://schemas.microsoft.com/office/drawing/2014/main" id="{4B5162B7-B382-CF4C-86C1-BDC816E72F48}"/>
              </a:ext>
            </a:extLst>
          </p:cNvPr>
          <p:cNvGrpSpPr/>
          <p:nvPr/>
        </p:nvGrpSpPr>
        <p:grpSpPr>
          <a:xfrm>
            <a:off x="376711" y="2997332"/>
            <a:ext cx="1617229" cy="1807966"/>
            <a:chOff x="694169" y="2831731"/>
            <a:chExt cx="1617229" cy="1807966"/>
          </a:xfrm>
        </p:grpSpPr>
        <p:sp>
          <p:nvSpPr>
            <p:cNvPr id="22" name="TextBox 21">
              <a:extLst>
                <a:ext uri="{FF2B5EF4-FFF2-40B4-BE49-F238E27FC236}">
                  <a16:creationId xmlns:a16="http://schemas.microsoft.com/office/drawing/2014/main" id="{7A4D1BC5-D5F8-AC47-A3A4-29B3A6F860F2}"/>
                </a:ext>
              </a:extLst>
            </p:cNvPr>
            <p:cNvSpPr txBox="1"/>
            <p:nvPr/>
          </p:nvSpPr>
          <p:spPr>
            <a:xfrm>
              <a:off x="694169" y="3993366"/>
              <a:ext cx="1617229" cy="646331"/>
            </a:xfrm>
            <a:prstGeom prst="rect">
              <a:avLst/>
            </a:prstGeom>
            <a:noFill/>
          </p:spPr>
          <p:txBody>
            <a:bodyPr wrap="square" rtlCol="0">
              <a:spAutoFit/>
            </a:bodyPr>
            <a:lstStyle/>
            <a:p>
              <a:r>
                <a:rPr lang="en-US" sz="3600">
                  <a:latin typeface="Gill Sans MT" panose="020B0502020104020203" pitchFamily="34" charset="77"/>
                </a:rPr>
                <a:t>Volatile</a:t>
              </a:r>
            </a:p>
          </p:txBody>
        </p:sp>
        <p:cxnSp>
          <p:nvCxnSpPr>
            <p:cNvPr id="12" name="Straight Arrow Connector 11">
              <a:extLst>
                <a:ext uri="{FF2B5EF4-FFF2-40B4-BE49-F238E27FC236}">
                  <a16:creationId xmlns:a16="http://schemas.microsoft.com/office/drawing/2014/main" id="{1559A296-6F9D-A546-96D6-8C48942CF1C2}"/>
                </a:ext>
              </a:extLst>
            </p:cNvPr>
            <p:cNvCxnSpPr/>
            <p:nvPr/>
          </p:nvCxnSpPr>
          <p:spPr>
            <a:xfrm flipV="1">
              <a:off x="868405" y="2831731"/>
              <a:ext cx="0" cy="956859"/>
            </a:xfrm>
            <a:prstGeom prst="straightConnector1">
              <a:avLst/>
            </a:prstGeom>
            <a:ln w="3492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3AD63619-34DA-CA41-B111-DA60B8BC269E}"/>
              </a:ext>
            </a:extLst>
          </p:cNvPr>
          <p:cNvGrpSpPr/>
          <p:nvPr/>
        </p:nvGrpSpPr>
        <p:grpSpPr>
          <a:xfrm>
            <a:off x="367418" y="5111599"/>
            <a:ext cx="2864124" cy="1920572"/>
            <a:chOff x="367418" y="5111599"/>
            <a:chExt cx="2864124" cy="1920572"/>
          </a:xfrm>
        </p:grpSpPr>
        <p:sp>
          <p:nvSpPr>
            <p:cNvPr id="23" name="TextBox 22">
              <a:extLst>
                <a:ext uri="{FF2B5EF4-FFF2-40B4-BE49-F238E27FC236}">
                  <a16:creationId xmlns:a16="http://schemas.microsoft.com/office/drawing/2014/main" id="{193F3DC8-07EA-5D45-BFEB-6D374A35AA18}"/>
                </a:ext>
              </a:extLst>
            </p:cNvPr>
            <p:cNvSpPr txBox="1"/>
            <p:nvPr/>
          </p:nvSpPr>
          <p:spPr>
            <a:xfrm>
              <a:off x="367418" y="5111599"/>
              <a:ext cx="2864124" cy="646331"/>
            </a:xfrm>
            <a:prstGeom prst="rect">
              <a:avLst/>
            </a:prstGeom>
            <a:noFill/>
          </p:spPr>
          <p:txBody>
            <a:bodyPr wrap="square" rtlCol="0">
              <a:spAutoFit/>
            </a:bodyPr>
            <a:lstStyle/>
            <a:p>
              <a:r>
                <a:rPr lang="en-US" sz="3600">
                  <a:latin typeface="Gill Sans MT" panose="020B0502020104020203" pitchFamily="34" charset="77"/>
                </a:rPr>
                <a:t>None-Volatile</a:t>
              </a:r>
            </a:p>
          </p:txBody>
        </p:sp>
        <p:cxnSp>
          <p:nvCxnSpPr>
            <p:cNvPr id="27" name="Straight Arrow Connector 26">
              <a:extLst>
                <a:ext uri="{FF2B5EF4-FFF2-40B4-BE49-F238E27FC236}">
                  <a16:creationId xmlns:a16="http://schemas.microsoft.com/office/drawing/2014/main" id="{33A88802-0721-7340-8D09-C3F33C418E05}"/>
                </a:ext>
              </a:extLst>
            </p:cNvPr>
            <p:cNvCxnSpPr>
              <a:cxnSpLocks/>
            </p:cNvCxnSpPr>
            <p:nvPr/>
          </p:nvCxnSpPr>
          <p:spPr>
            <a:xfrm>
              <a:off x="560794" y="5925517"/>
              <a:ext cx="0" cy="1106654"/>
            </a:xfrm>
            <a:prstGeom prst="straightConnector1">
              <a:avLst/>
            </a:prstGeom>
            <a:ln w="3492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pic>
        <p:nvPicPr>
          <p:cNvPr id="32" name="Picture 31">
            <a:extLst>
              <a:ext uri="{FF2B5EF4-FFF2-40B4-BE49-F238E27FC236}">
                <a16:creationId xmlns:a16="http://schemas.microsoft.com/office/drawing/2014/main" id="{44D39A51-C895-FC44-B71B-1A3DB47BD62A}"/>
              </a:ext>
            </a:extLst>
          </p:cNvPr>
          <p:cNvPicPr>
            <a:picLocks noChangeAspect="1"/>
          </p:cNvPicPr>
          <p:nvPr/>
        </p:nvPicPr>
        <p:blipFill>
          <a:blip r:embed="rId4"/>
          <a:stretch>
            <a:fillRect/>
          </a:stretch>
        </p:blipFill>
        <p:spPr>
          <a:xfrm>
            <a:off x="6057891" y="5486400"/>
            <a:ext cx="774315" cy="774315"/>
          </a:xfrm>
          <a:prstGeom prst="rect">
            <a:avLst/>
          </a:prstGeom>
        </p:spPr>
      </p:pic>
      <p:pic>
        <p:nvPicPr>
          <p:cNvPr id="34" name="Picture 33">
            <a:extLst>
              <a:ext uri="{FF2B5EF4-FFF2-40B4-BE49-F238E27FC236}">
                <a16:creationId xmlns:a16="http://schemas.microsoft.com/office/drawing/2014/main" id="{AB98045E-60DC-AC4B-99D1-173EEB647DAE}"/>
              </a:ext>
            </a:extLst>
          </p:cNvPr>
          <p:cNvPicPr>
            <a:picLocks noChangeAspect="1"/>
          </p:cNvPicPr>
          <p:nvPr/>
        </p:nvPicPr>
        <p:blipFill>
          <a:blip r:embed="rId4"/>
          <a:stretch>
            <a:fillRect/>
          </a:stretch>
        </p:blipFill>
        <p:spPr>
          <a:xfrm>
            <a:off x="7196873" y="7234717"/>
            <a:ext cx="774315" cy="774315"/>
          </a:xfrm>
          <a:prstGeom prst="rect">
            <a:avLst/>
          </a:prstGeom>
        </p:spPr>
      </p:pic>
      <p:sp>
        <p:nvSpPr>
          <p:cNvPr id="40" name="Rounded Rectangular Callout 39">
            <a:extLst>
              <a:ext uri="{FF2B5EF4-FFF2-40B4-BE49-F238E27FC236}">
                <a16:creationId xmlns:a16="http://schemas.microsoft.com/office/drawing/2014/main" id="{4E05237F-93FC-0647-901B-DCC2345A6E8D}"/>
              </a:ext>
            </a:extLst>
          </p:cNvPr>
          <p:cNvSpPr/>
          <p:nvPr/>
        </p:nvSpPr>
        <p:spPr>
          <a:xfrm>
            <a:off x="6669151" y="2269798"/>
            <a:ext cx="3596103" cy="1919742"/>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a:solidFill>
                  <a:schemeClr val="tx1"/>
                </a:solidFill>
                <a:latin typeface="Gill Sans MT" panose="020B0502020104020203" pitchFamily="34" charset="77"/>
              </a:rPr>
              <a:t>In-storage compute is powerful</a:t>
            </a:r>
          </a:p>
        </p:txBody>
      </p:sp>
    </p:spTree>
    <p:extLst>
      <p:ext uri="{BB962C8B-B14F-4D97-AF65-F5344CB8AC3E}">
        <p14:creationId xmlns:p14="http://schemas.microsoft.com/office/powerpoint/2010/main" val="265109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utline">
            <a:extLst>
              <a:ext uri="{FF2B5EF4-FFF2-40B4-BE49-F238E27FC236}">
                <a16:creationId xmlns:a16="http://schemas.microsoft.com/office/drawing/2014/main" id="{A71CB7AC-F5FD-41E9-87B3-54EAEC053CDB}"/>
              </a:ext>
            </a:extLst>
          </p:cNvPr>
          <p:cNvSpPr txBox="1"/>
          <p:nvPr/>
        </p:nvSpPr>
        <p:spPr>
          <a:xfrm>
            <a:off x="872631" y="332536"/>
            <a:ext cx="14438859" cy="1252262"/>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chor="t">
            <a:spAutoFit/>
          </a:bodyPr>
          <a:lstStyle>
            <a:lvl1pPr defTabSz="457200">
              <a:lnSpc>
                <a:spcPts val="9000"/>
              </a:lnSpc>
              <a:defRPr sz="6400" b="1">
                <a:latin typeface="Times"/>
                <a:ea typeface="Times"/>
                <a:cs typeface="Times"/>
                <a:sym typeface="Times"/>
              </a:defRPr>
            </a:lvl1pPr>
          </a:lstStyle>
          <a:p>
            <a:pPr lvl="0">
              <a:lnSpc>
                <a:spcPct val="140625"/>
              </a:lnSpc>
              <a:buClr>
                <a:schemeClr val="dk1"/>
              </a:buClr>
              <a:buSzPts val="6400"/>
            </a:pPr>
            <a:r>
              <a:rPr lang="en-US" sz="6000">
                <a:solidFill>
                  <a:schemeClr val="dk1"/>
                </a:solidFill>
                <a:latin typeface="Gill Sans MT" panose="020B0502020104020203" pitchFamily="34" charset="0"/>
                <a:ea typeface="Gill Sans"/>
                <a:cs typeface="Gill Sans"/>
                <a:sym typeface="Gill Sans"/>
              </a:rPr>
              <a:t>I/O Software Overheads</a:t>
            </a:r>
            <a:endParaRPr lang="en-US" sz="6000" b="0">
              <a:latin typeface="Gill Sans MT" panose="020B0502020104020203" pitchFamily="34" charset="0"/>
              <a:ea typeface="Gill Sans"/>
              <a:cs typeface="Gill Sans"/>
              <a:sym typeface="Gill Sans"/>
            </a:endParaRPr>
          </a:p>
        </p:txBody>
      </p:sp>
      <p:sp>
        <p:nvSpPr>
          <p:cNvPr id="40" name="Slide Number Placeholder 39"/>
          <p:cNvSpPr>
            <a:spLocks noGrp="1"/>
          </p:cNvSpPr>
          <p:nvPr>
            <p:ph type="sldNum" sz="quarter" idx="2"/>
          </p:nvPr>
        </p:nvSpPr>
        <p:spPr>
          <a:xfrm>
            <a:off x="15837625" y="10382272"/>
            <a:ext cx="389165" cy="384034"/>
          </a:xfrm>
          <a:prstGeom prst="rect">
            <a:avLst/>
          </a:prstGeom>
          <a:ln w="12700">
            <a:miter lim="400000"/>
          </a:ln>
        </p:spPr>
        <p:txBody>
          <a:bodyPr wrap="none" lIns="53000" tIns="53000" rIns="53000" bIns="53000" anchor="ctr">
            <a:spAutoFit/>
          </a:bodyPr>
          <a:lstStyle>
            <a:defPPr marR="0" lvl="0" algn="l" rtl="0">
              <a:lnSpc>
                <a:spcPct val="100000"/>
              </a:lnSpc>
              <a:spcBef>
                <a:spcPts val="0"/>
              </a:spcBef>
              <a:spcAft>
                <a:spcPts val="0"/>
              </a:spcAft>
            </a:defPPr>
            <a:lvl1pPr marR="0" lvl="0" algn="r" defTabSz="588892" rtl="0">
              <a:lnSpc>
                <a:spcPct val="100000"/>
              </a:lnSpc>
              <a:spcBef>
                <a:spcPts val="0"/>
              </a:spcBef>
              <a:spcAft>
                <a:spcPts val="0"/>
              </a:spcAft>
              <a:buClr>
                <a:srgbClr val="000000"/>
              </a:buClr>
              <a:buFont typeface="Arial"/>
              <a:tabLst/>
              <a:defRPr sz="1800" b="0" i="0" u="none" strike="noStrike" cap="none">
                <a:solidFill>
                  <a:srgbClr val="888888"/>
                </a:solidFill>
                <a:latin typeface="Gill Sans MT" panose="020B0502020104020203"/>
                <a:ea typeface="Calibri"/>
                <a:cs typeface="Calibri"/>
                <a:sym typeface="Calibri"/>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588892"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588892" rtl="0" eaLnBrk="1" fontAlgn="auto" latinLnBrk="0" hangingPunct="0">
                <a:lnSpc>
                  <a:spcPct val="100000"/>
                </a:lnSpc>
                <a:spcBef>
                  <a:spcPts val="0"/>
                </a:spcBef>
                <a:spcAft>
                  <a:spcPts val="0"/>
                </a:spcAft>
                <a:buClrTx/>
                <a:buSzTx/>
                <a:buFontTx/>
                <a:buNone/>
                <a:tabLst/>
                <a:defRPr/>
              </a:pPr>
              <a:t>4</a:t>
            </a:fld>
            <a:endParaRPr kumimoji="0" lang="en-US" sz="1800" b="0" i="0" u="none" strike="noStrike" kern="0" cap="none" spc="0" normalizeH="0" baseline="0" noProof="0">
              <a:ln>
                <a:noFill/>
              </a:ln>
              <a:solidFill>
                <a:srgbClr val="888888"/>
              </a:solidFill>
              <a:effectLst/>
              <a:uLnTx/>
              <a:uFillTx/>
              <a:latin typeface="Gill Sans MT" panose="020B0502020104020203"/>
              <a:cs typeface="Calibri"/>
              <a:sym typeface="Calibri"/>
            </a:endParaRPr>
          </a:p>
        </p:txBody>
      </p:sp>
      <p:sp>
        <p:nvSpPr>
          <p:cNvPr id="48" name="TextBox 47">
            <a:extLst>
              <a:ext uri="{FF2B5EF4-FFF2-40B4-BE49-F238E27FC236}">
                <a16:creationId xmlns:a16="http://schemas.microsoft.com/office/drawing/2014/main" id="{0DF527E9-E334-9C4A-8A51-9F79A441E341}"/>
              </a:ext>
            </a:extLst>
          </p:cNvPr>
          <p:cNvSpPr txBox="1"/>
          <p:nvPr/>
        </p:nvSpPr>
        <p:spPr>
          <a:xfrm>
            <a:off x="1044628" y="7885407"/>
            <a:ext cx="2645454"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3200" b="1" i="0" u="none" strike="noStrike" kern="0" cap="none" spc="0" normalizeH="0" baseline="0" noProof="0">
                <a:ln>
                  <a:noFill/>
                </a:ln>
                <a:solidFill>
                  <a:schemeClr val="tx1">
                    <a:lumMod val="95000"/>
                    <a:lumOff val="5000"/>
                  </a:schemeClr>
                </a:solidFill>
                <a:effectLst/>
                <a:uLnTx/>
                <a:uFillTx/>
                <a:latin typeface="Gill Sans MT" panose="020B0502020104020203"/>
                <a:cs typeface="Helvetica"/>
                <a:sym typeface="Helvetica"/>
              </a:rPr>
              <a:t>OS Kernel</a:t>
            </a:r>
          </a:p>
        </p:txBody>
      </p:sp>
      <p:sp>
        <p:nvSpPr>
          <p:cNvPr id="16" name="Rectangle 15"/>
          <p:cNvSpPr/>
          <p:nvPr/>
        </p:nvSpPr>
        <p:spPr>
          <a:xfrm>
            <a:off x="6923098" y="5266130"/>
            <a:ext cx="3604525" cy="744178"/>
          </a:xfrm>
          <a:prstGeom prst="rect">
            <a:avLst/>
          </a:prstGeom>
          <a:solidFill>
            <a:schemeClr val="accent5">
              <a:lumMod val="60000"/>
              <a:lumOff val="4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Page Cache</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7" name="Rectangle 16"/>
          <p:cNvSpPr/>
          <p:nvPr/>
        </p:nvSpPr>
        <p:spPr>
          <a:xfrm>
            <a:off x="3994484" y="6425262"/>
            <a:ext cx="6538701" cy="744178"/>
          </a:xfrm>
          <a:prstGeom prst="rect">
            <a:avLst/>
          </a:prstGeom>
          <a:solidFill>
            <a:schemeClr val="accent4">
              <a:lumMod val="60000"/>
              <a:lumOff val="4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Block I/O Layer</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18" name="Rectangle 17"/>
          <p:cNvSpPr/>
          <p:nvPr/>
        </p:nvSpPr>
        <p:spPr>
          <a:xfrm>
            <a:off x="3988923" y="7597790"/>
            <a:ext cx="6538701" cy="744178"/>
          </a:xfrm>
          <a:prstGeom prst="rect">
            <a:avLst/>
          </a:prstGeom>
          <a:solidFill>
            <a:schemeClr val="accent3">
              <a:lumMod val="60000"/>
              <a:lumOff val="4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Device Driver</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6" name="Rectangle 35"/>
          <p:cNvSpPr/>
          <p:nvPr/>
        </p:nvSpPr>
        <p:spPr>
          <a:xfrm>
            <a:off x="872631" y="3950921"/>
            <a:ext cx="9999203" cy="4598395"/>
          </a:xfrm>
          <a:prstGeom prst="rect">
            <a:avLst/>
          </a:prstGeom>
          <a:noFill/>
          <a:ln w="38100" cap="flat">
            <a:solidFill>
              <a:schemeClr val="tx1"/>
            </a:solidFill>
            <a:prstDash val="dash"/>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Helvetica"/>
              <a:ea typeface="+mj-ea"/>
              <a:cs typeface="Helvetica"/>
              <a:sym typeface="Helvetica"/>
            </a:endParaRPr>
          </a:p>
        </p:txBody>
      </p:sp>
      <p:sp>
        <p:nvSpPr>
          <p:cNvPr id="38" name="Rectangle 37"/>
          <p:cNvSpPr/>
          <p:nvPr/>
        </p:nvSpPr>
        <p:spPr>
          <a:xfrm>
            <a:off x="1211282" y="4171448"/>
            <a:ext cx="9321903" cy="744178"/>
          </a:xfrm>
          <a:prstGeom prst="rect">
            <a:avLst/>
          </a:prstGeom>
          <a:solidFill>
            <a:srgbClr val="FFFFCC"/>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VFS Layer</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7" name="Rectangle 36">
            <a:extLst>
              <a:ext uri="{FF2B5EF4-FFF2-40B4-BE49-F238E27FC236}">
                <a16:creationId xmlns:a16="http://schemas.microsoft.com/office/drawing/2014/main" id="{950D6FD1-E26C-344A-9A9D-7F36C33F8B3D}"/>
              </a:ext>
            </a:extLst>
          </p:cNvPr>
          <p:cNvSpPr/>
          <p:nvPr/>
        </p:nvSpPr>
        <p:spPr>
          <a:xfrm>
            <a:off x="1237913" y="5274899"/>
            <a:ext cx="5192000" cy="744178"/>
          </a:xfrm>
          <a:prstGeom prst="rect">
            <a:avLst/>
          </a:prstGeom>
          <a:solidFill>
            <a:schemeClr val="accent6">
              <a:lumMod val="40000"/>
              <a:lumOff val="6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Actual 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47" name="Rectangle 46">
            <a:extLst>
              <a:ext uri="{FF2B5EF4-FFF2-40B4-BE49-F238E27FC236}">
                <a16:creationId xmlns:a16="http://schemas.microsoft.com/office/drawing/2014/main" id="{F124C298-A518-6C40-ADA9-F7E62FAD5BD7}"/>
              </a:ext>
            </a:extLst>
          </p:cNvPr>
          <p:cNvSpPr/>
          <p:nvPr/>
        </p:nvSpPr>
        <p:spPr>
          <a:xfrm>
            <a:off x="1211282" y="2021464"/>
            <a:ext cx="4419497" cy="744178"/>
          </a:xfrm>
          <a:prstGeom prst="rect">
            <a:avLst/>
          </a:prstGeom>
          <a:solidFill>
            <a:schemeClr val="tx2">
              <a:lumMod val="40000"/>
              <a:lumOff val="6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pic>
        <p:nvPicPr>
          <p:cNvPr id="7" name="Picture 6">
            <a:extLst>
              <a:ext uri="{FF2B5EF4-FFF2-40B4-BE49-F238E27FC236}">
                <a16:creationId xmlns:a16="http://schemas.microsoft.com/office/drawing/2014/main" id="{A7CDE1E1-833E-3745-8DF9-442BEFE51227}"/>
              </a:ext>
            </a:extLst>
          </p:cNvPr>
          <p:cNvPicPr>
            <a:picLocks noChangeAspect="1"/>
          </p:cNvPicPr>
          <p:nvPr/>
        </p:nvPicPr>
        <p:blipFill>
          <a:blip r:embed="rId3"/>
          <a:stretch>
            <a:fillRect/>
          </a:stretch>
        </p:blipFill>
        <p:spPr>
          <a:xfrm>
            <a:off x="7984946" y="8878593"/>
            <a:ext cx="1093265" cy="1299243"/>
          </a:xfrm>
          <a:prstGeom prst="rect">
            <a:avLst/>
          </a:prstGeom>
        </p:spPr>
      </p:pic>
      <p:cxnSp>
        <p:nvCxnSpPr>
          <p:cNvPr id="55" name="Straight Connector 54">
            <a:extLst>
              <a:ext uri="{FF2B5EF4-FFF2-40B4-BE49-F238E27FC236}">
                <a16:creationId xmlns:a16="http://schemas.microsoft.com/office/drawing/2014/main" id="{C0091A01-28D3-3B4D-8BF6-7683F1698E1E}"/>
              </a:ext>
            </a:extLst>
          </p:cNvPr>
          <p:cNvCxnSpPr>
            <a:cxnSpLocks/>
          </p:cNvCxnSpPr>
          <p:nvPr/>
        </p:nvCxnSpPr>
        <p:spPr>
          <a:xfrm>
            <a:off x="4714536" y="4906857"/>
            <a:ext cx="0" cy="359273"/>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0D59AC2-0D16-8C4B-9A28-C0AF6A42CBB2}"/>
              </a:ext>
            </a:extLst>
          </p:cNvPr>
          <p:cNvCxnSpPr>
            <a:cxnSpLocks/>
            <a:stCxn id="33" idx="3"/>
            <a:endCxn id="16" idx="1"/>
          </p:cNvCxnSpPr>
          <p:nvPr/>
        </p:nvCxnSpPr>
        <p:spPr>
          <a:xfrm flipV="1">
            <a:off x="6273376" y="5638219"/>
            <a:ext cx="649722" cy="858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27EAF59-7B4A-CB4B-93E0-13087EB95544}"/>
              </a:ext>
            </a:extLst>
          </p:cNvPr>
          <p:cNvCxnSpPr>
            <a:cxnSpLocks/>
          </p:cNvCxnSpPr>
          <p:nvPr/>
        </p:nvCxnSpPr>
        <p:spPr>
          <a:xfrm>
            <a:off x="8531579" y="6019077"/>
            <a:ext cx="0" cy="40618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D7C3219F-3535-9C43-B68D-5951F3FEFEA8}"/>
              </a:ext>
            </a:extLst>
          </p:cNvPr>
          <p:cNvCxnSpPr>
            <a:cxnSpLocks/>
          </p:cNvCxnSpPr>
          <p:nvPr/>
        </p:nvCxnSpPr>
        <p:spPr>
          <a:xfrm>
            <a:off x="8531579" y="7169440"/>
            <a:ext cx="0" cy="40618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EB228FD-D15D-D44B-8E95-3B8E647ED717}"/>
              </a:ext>
            </a:extLst>
          </p:cNvPr>
          <p:cNvCxnSpPr>
            <a:cxnSpLocks/>
            <a:endCxn id="7" idx="0"/>
          </p:cNvCxnSpPr>
          <p:nvPr/>
        </p:nvCxnSpPr>
        <p:spPr>
          <a:xfrm>
            <a:off x="8531579" y="8341968"/>
            <a:ext cx="0" cy="536625"/>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pic>
        <p:nvPicPr>
          <p:cNvPr id="64" name="Picture 63">
            <a:extLst>
              <a:ext uri="{FF2B5EF4-FFF2-40B4-BE49-F238E27FC236}">
                <a16:creationId xmlns:a16="http://schemas.microsoft.com/office/drawing/2014/main" id="{82D60AB1-7172-874E-A3D6-282FD00F050D}"/>
              </a:ext>
            </a:extLst>
          </p:cNvPr>
          <p:cNvPicPr>
            <a:picLocks noChangeAspect="1"/>
          </p:cNvPicPr>
          <p:nvPr/>
        </p:nvPicPr>
        <p:blipFill>
          <a:blip r:embed="rId4"/>
          <a:stretch>
            <a:fillRect/>
          </a:stretch>
        </p:blipFill>
        <p:spPr>
          <a:xfrm>
            <a:off x="6251984" y="8934274"/>
            <a:ext cx="1290896" cy="1172360"/>
          </a:xfrm>
          <a:prstGeom prst="rect">
            <a:avLst/>
          </a:prstGeom>
        </p:spPr>
      </p:pic>
      <p:cxnSp>
        <p:nvCxnSpPr>
          <p:cNvPr id="65" name="Straight Connector 64">
            <a:extLst>
              <a:ext uri="{FF2B5EF4-FFF2-40B4-BE49-F238E27FC236}">
                <a16:creationId xmlns:a16="http://schemas.microsoft.com/office/drawing/2014/main" id="{6F9C3E7E-D3F4-3A4D-923A-CB44DEEA45FD}"/>
              </a:ext>
            </a:extLst>
          </p:cNvPr>
          <p:cNvCxnSpPr>
            <a:cxnSpLocks/>
          </p:cNvCxnSpPr>
          <p:nvPr/>
        </p:nvCxnSpPr>
        <p:spPr>
          <a:xfrm>
            <a:off x="3559973" y="5864716"/>
            <a:ext cx="0" cy="3217173"/>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pic>
        <p:nvPicPr>
          <p:cNvPr id="68" name="Picture 67">
            <a:extLst>
              <a:ext uri="{FF2B5EF4-FFF2-40B4-BE49-F238E27FC236}">
                <a16:creationId xmlns:a16="http://schemas.microsoft.com/office/drawing/2014/main" id="{345BC6D6-09D1-6A4C-935B-41A6AF56C11B}"/>
              </a:ext>
            </a:extLst>
          </p:cNvPr>
          <p:cNvPicPr>
            <a:picLocks noChangeAspect="1"/>
          </p:cNvPicPr>
          <p:nvPr/>
        </p:nvPicPr>
        <p:blipFill>
          <a:blip r:embed="rId5"/>
          <a:stretch>
            <a:fillRect/>
          </a:stretch>
        </p:blipFill>
        <p:spPr>
          <a:xfrm>
            <a:off x="2388487" y="8549317"/>
            <a:ext cx="2104155" cy="2104155"/>
          </a:xfrm>
          <a:prstGeom prst="rect">
            <a:avLst/>
          </a:prstGeom>
        </p:spPr>
      </p:pic>
      <p:grpSp>
        <p:nvGrpSpPr>
          <p:cNvPr id="19" name="Group 18">
            <a:extLst>
              <a:ext uri="{FF2B5EF4-FFF2-40B4-BE49-F238E27FC236}">
                <a16:creationId xmlns:a16="http://schemas.microsoft.com/office/drawing/2014/main" id="{83AF36FC-2DA7-C443-AA8E-5C5123043B2E}"/>
              </a:ext>
            </a:extLst>
          </p:cNvPr>
          <p:cNvGrpSpPr/>
          <p:nvPr/>
        </p:nvGrpSpPr>
        <p:grpSpPr>
          <a:xfrm>
            <a:off x="11550245" y="6861504"/>
            <a:ext cx="4181885" cy="646331"/>
            <a:chOff x="11654480" y="3581330"/>
            <a:chExt cx="4181885" cy="646331"/>
          </a:xfrm>
        </p:grpSpPr>
        <p:cxnSp>
          <p:nvCxnSpPr>
            <p:cNvPr id="53" name="Straight Connector 52">
              <a:extLst>
                <a:ext uri="{FF2B5EF4-FFF2-40B4-BE49-F238E27FC236}">
                  <a16:creationId xmlns:a16="http://schemas.microsoft.com/office/drawing/2014/main" id="{4482B8A8-B846-7840-9366-25CB473289B2}"/>
                </a:ext>
              </a:extLst>
            </p:cNvPr>
            <p:cNvCxnSpPr>
              <a:cxnSpLocks/>
            </p:cNvCxnSpPr>
            <p:nvPr/>
          </p:nvCxnSpPr>
          <p:spPr>
            <a:xfrm>
              <a:off x="11654480" y="3940477"/>
              <a:ext cx="1174084" cy="13924"/>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68ADD9BF-BF7B-5A43-9C54-9B059A568CD5}"/>
                </a:ext>
              </a:extLst>
            </p:cNvPr>
            <p:cNvSpPr txBox="1"/>
            <p:nvPr/>
          </p:nvSpPr>
          <p:spPr>
            <a:xfrm>
              <a:off x="12972241" y="3581330"/>
              <a:ext cx="2864124" cy="646331"/>
            </a:xfrm>
            <a:prstGeom prst="rect">
              <a:avLst/>
            </a:prstGeom>
            <a:noFill/>
          </p:spPr>
          <p:txBody>
            <a:bodyPr wrap="square" rtlCol="0">
              <a:spAutoFit/>
            </a:bodyPr>
            <a:lstStyle/>
            <a:p>
              <a:r>
                <a:rPr lang="en-US" sz="3600">
                  <a:latin typeface="Gill Sans MT" panose="020B0502020104020203" pitchFamily="34" charset="77"/>
                </a:rPr>
                <a:t>: Kernel Trap</a:t>
              </a:r>
            </a:p>
          </p:txBody>
        </p:sp>
      </p:grpSp>
      <p:grpSp>
        <p:nvGrpSpPr>
          <p:cNvPr id="21" name="Group 20">
            <a:extLst>
              <a:ext uri="{FF2B5EF4-FFF2-40B4-BE49-F238E27FC236}">
                <a16:creationId xmlns:a16="http://schemas.microsoft.com/office/drawing/2014/main" id="{79D120DD-4AEC-5342-8378-71037C9C9899}"/>
              </a:ext>
            </a:extLst>
          </p:cNvPr>
          <p:cNvGrpSpPr/>
          <p:nvPr/>
        </p:nvGrpSpPr>
        <p:grpSpPr>
          <a:xfrm>
            <a:off x="11550245" y="7620540"/>
            <a:ext cx="4572309" cy="646331"/>
            <a:chOff x="11654480" y="5036205"/>
            <a:chExt cx="4572309" cy="646331"/>
          </a:xfrm>
        </p:grpSpPr>
        <p:cxnSp>
          <p:nvCxnSpPr>
            <p:cNvPr id="76" name="Straight Connector 75">
              <a:extLst>
                <a:ext uri="{FF2B5EF4-FFF2-40B4-BE49-F238E27FC236}">
                  <a16:creationId xmlns:a16="http://schemas.microsoft.com/office/drawing/2014/main" id="{4A3F6673-D42B-8C4D-B205-9A544C96ADE7}"/>
                </a:ext>
              </a:extLst>
            </p:cNvPr>
            <p:cNvCxnSpPr>
              <a:cxnSpLocks/>
            </p:cNvCxnSpPr>
            <p:nvPr/>
          </p:nvCxnSpPr>
          <p:spPr>
            <a:xfrm>
              <a:off x="11654480" y="5359528"/>
              <a:ext cx="1145007" cy="0"/>
            </a:xfrm>
            <a:prstGeom prst="line">
              <a:avLst/>
            </a:prstGeom>
            <a:ln w="53975">
              <a:solidFill>
                <a:schemeClr val="accent2">
                  <a:lumMod val="7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04D21EE0-8469-7A4D-B0D1-3601A271F4A3}"/>
                </a:ext>
              </a:extLst>
            </p:cNvPr>
            <p:cNvSpPr txBox="1"/>
            <p:nvPr/>
          </p:nvSpPr>
          <p:spPr>
            <a:xfrm>
              <a:off x="12973500" y="5036205"/>
              <a:ext cx="3253289" cy="646331"/>
            </a:xfrm>
            <a:prstGeom prst="rect">
              <a:avLst/>
            </a:prstGeom>
            <a:noFill/>
          </p:spPr>
          <p:txBody>
            <a:bodyPr wrap="square" rtlCol="0">
              <a:spAutoFit/>
            </a:bodyPr>
            <a:lstStyle/>
            <a:p>
              <a:r>
                <a:rPr lang="en-US" sz="3600">
                  <a:latin typeface="Gill Sans MT" panose="020B0502020104020203" pitchFamily="34" charset="77"/>
                </a:rPr>
                <a:t>: OS Overhead</a:t>
              </a:r>
            </a:p>
          </p:txBody>
        </p:sp>
      </p:grpSp>
      <p:sp>
        <p:nvSpPr>
          <p:cNvPr id="31" name="Rectangle 30">
            <a:extLst>
              <a:ext uri="{FF2B5EF4-FFF2-40B4-BE49-F238E27FC236}">
                <a16:creationId xmlns:a16="http://schemas.microsoft.com/office/drawing/2014/main" id="{E6D2E4A5-EF0D-FA41-83F8-98594BC62281}"/>
              </a:ext>
            </a:extLst>
          </p:cNvPr>
          <p:cNvSpPr/>
          <p:nvPr/>
        </p:nvSpPr>
        <p:spPr>
          <a:xfrm>
            <a:off x="3169395" y="5428891"/>
            <a:ext cx="1436444" cy="435825"/>
          </a:xfrm>
          <a:prstGeom prst="rect">
            <a:avLst/>
          </a:prstGeom>
          <a:solidFill>
            <a:schemeClr val="accent6">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20" rIns="45718" bIns="4572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400" b="1" i="0" u="none" strike="noStrike" kern="0" cap="none" spc="0" normalizeH="0" baseline="0" noProof="0">
                <a:ln>
                  <a:noFill/>
                </a:ln>
                <a:solidFill>
                  <a:srgbClr val="000000"/>
                </a:solidFill>
                <a:effectLst/>
                <a:uLnTx/>
                <a:uFillTx/>
                <a:latin typeface="Gill Sans MT" panose="020B0502020104020203"/>
                <a:cs typeface="Helvetica"/>
                <a:sym typeface="Helvetica"/>
              </a:rPr>
              <a:t>PMFS</a:t>
            </a:r>
          </a:p>
        </p:txBody>
      </p:sp>
      <p:sp>
        <p:nvSpPr>
          <p:cNvPr id="33" name="Rectangle 32">
            <a:extLst>
              <a:ext uri="{FF2B5EF4-FFF2-40B4-BE49-F238E27FC236}">
                <a16:creationId xmlns:a16="http://schemas.microsoft.com/office/drawing/2014/main" id="{793073FD-6839-E74B-A4C5-2291AD228631}"/>
              </a:ext>
            </a:extLst>
          </p:cNvPr>
          <p:cNvSpPr/>
          <p:nvPr/>
        </p:nvSpPr>
        <p:spPr>
          <a:xfrm>
            <a:off x="4836932" y="5428891"/>
            <a:ext cx="1436444" cy="435825"/>
          </a:xfrm>
          <a:prstGeom prst="rect">
            <a:avLst/>
          </a:prstGeom>
          <a:solidFill>
            <a:schemeClr val="accent6">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20" rIns="45718" bIns="4572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400" b="1" i="0" u="none" strike="noStrike" kern="0" cap="none" spc="0" normalizeH="0" baseline="0" noProof="0">
                <a:ln>
                  <a:noFill/>
                </a:ln>
                <a:solidFill>
                  <a:srgbClr val="000000"/>
                </a:solidFill>
                <a:effectLst/>
                <a:uLnTx/>
                <a:uFillTx/>
                <a:latin typeface="Gill Sans MT" panose="020B0502020104020203"/>
                <a:cs typeface="Helvetica"/>
                <a:sym typeface="Helvetica"/>
              </a:rPr>
              <a:t>ext4</a:t>
            </a:r>
          </a:p>
        </p:txBody>
      </p:sp>
      <p:grpSp>
        <p:nvGrpSpPr>
          <p:cNvPr id="2" name="Group 1">
            <a:extLst>
              <a:ext uri="{FF2B5EF4-FFF2-40B4-BE49-F238E27FC236}">
                <a16:creationId xmlns:a16="http://schemas.microsoft.com/office/drawing/2014/main" id="{778300D8-A9F9-B641-9B4B-E8834FF86C15}"/>
              </a:ext>
            </a:extLst>
          </p:cNvPr>
          <p:cNvGrpSpPr/>
          <p:nvPr/>
        </p:nvGrpSpPr>
        <p:grpSpPr>
          <a:xfrm>
            <a:off x="1306648" y="2765642"/>
            <a:ext cx="2222865" cy="1405806"/>
            <a:chOff x="1217699" y="2907501"/>
            <a:chExt cx="2222865" cy="1405806"/>
          </a:xfrm>
        </p:grpSpPr>
        <p:cxnSp>
          <p:nvCxnSpPr>
            <p:cNvPr id="70" name="Straight Connector 69">
              <a:extLst>
                <a:ext uri="{FF2B5EF4-FFF2-40B4-BE49-F238E27FC236}">
                  <a16:creationId xmlns:a16="http://schemas.microsoft.com/office/drawing/2014/main" id="{8E660051-3EB7-3E42-8DBB-50ABCB71379E}"/>
                </a:ext>
              </a:extLst>
            </p:cNvPr>
            <p:cNvCxnSpPr>
              <a:cxnSpLocks/>
            </p:cNvCxnSpPr>
            <p:nvPr/>
          </p:nvCxnSpPr>
          <p:spPr>
            <a:xfrm>
              <a:off x="3440564" y="2907501"/>
              <a:ext cx="0" cy="1405806"/>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7CDDA3A-8EE4-7A4D-BEC9-8B363ED47DE5}"/>
                </a:ext>
              </a:extLst>
            </p:cNvPr>
            <p:cNvSpPr txBox="1"/>
            <p:nvPr/>
          </p:nvSpPr>
          <p:spPr>
            <a:xfrm>
              <a:off x="1217699" y="3054552"/>
              <a:ext cx="2144471" cy="584775"/>
            </a:xfrm>
            <a:prstGeom prst="rect">
              <a:avLst/>
            </a:prstGeom>
            <a:noFill/>
          </p:spPr>
          <p:txBody>
            <a:bodyPr wrap="square" rtlCol="0">
              <a:spAutoFit/>
            </a:bodyPr>
            <a:lstStyle/>
            <a:p>
              <a:r>
                <a:rPr lang="en-US" sz="3200">
                  <a:latin typeface="Gill Sans MT" panose="020B0502020104020203" pitchFamily="34" charset="77"/>
                </a:rPr>
                <a:t>write(file1)</a:t>
              </a:r>
            </a:p>
          </p:txBody>
        </p:sp>
      </p:grpSp>
      <p:sp>
        <p:nvSpPr>
          <p:cNvPr id="41" name="Rounded Rectangular Callout 40">
            <a:extLst>
              <a:ext uri="{FF2B5EF4-FFF2-40B4-BE49-F238E27FC236}">
                <a16:creationId xmlns:a16="http://schemas.microsoft.com/office/drawing/2014/main" id="{FF514B82-B8D3-FD4B-B411-79868B68AB83}"/>
              </a:ext>
            </a:extLst>
          </p:cNvPr>
          <p:cNvSpPr/>
          <p:nvPr/>
        </p:nvSpPr>
        <p:spPr>
          <a:xfrm>
            <a:off x="11349180" y="2120988"/>
            <a:ext cx="4773353" cy="1317066"/>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tx1"/>
                </a:solidFill>
                <a:latin typeface="Gill Sans MT" panose="020B0502020104020203" pitchFamily="34" charset="77"/>
              </a:rPr>
              <a:t>Reducing file system software cost is critical</a:t>
            </a:r>
          </a:p>
        </p:txBody>
      </p:sp>
      <p:sp>
        <p:nvSpPr>
          <p:cNvPr id="50" name="Rounded Rectangular Callout 49">
            <a:extLst>
              <a:ext uri="{FF2B5EF4-FFF2-40B4-BE49-F238E27FC236}">
                <a16:creationId xmlns:a16="http://schemas.microsoft.com/office/drawing/2014/main" id="{AFBF56ED-FFE8-1844-BBEE-3CE6B4922276}"/>
              </a:ext>
            </a:extLst>
          </p:cNvPr>
          <p:cNvSpPr/>
          <p:nvPr/>
        </p:nvSpPr>
        <p:spPr>
          <a:xfrm>
            <a:off x="11366249" y="2117039"/>
            <a:ext cx="4773353" cy="1565876"/>
          </a:xfrm>
          <a:prstGeom prst="wedgeRoundRectCallout">
            <a:avLst>
              <a:gd name="adj1" fmla="val -35570"/>
              <a:gd name="adj2" fmla="val 84561"/>
              <a:gd name="adj3" fmla="val 1666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latin typeface="Gill Sans MT" panose="020B0502020104020203" pitchFamily="34" charset="77"/>
              </a:rPr>
              <a:t>Increasing thread and process-level concurrency critical!</a:t>
            </a:r>
          </a:p>
        </p:txBody>
      </p:sp>
      <p:grpSp>
        <p:nvGrpSpPr>
          <p:cNvPr id="11" name="Group 10">
            <a:extLst>
              <a:ext uri="{FF2B5EF4-FFF2-40B4-BE49-F238E27FC236}">
                <a16:creationId xmlns:a16="http://schemas.microsoft.com/office/drawing/2014/main" id="{98D683C0-4DF8-354A-8758-6D189C361FE0}"/>
              </a:ext>
            </a:extLst>
          </p:cNvPr>
          <p:cNvGrpSpPr/>
          <p:nvPr/>
        </p:nvGrpSpPr>
        <p:grpSpPr>
          <a:xfrm>
            <a:off x="6019857" y="2003703"/>
            <a:ext cx="5067184" cy="2182370"/>
            <a:chOff x="6019857" y="2003703"/>
            <a:chExt cx="5067184" cy="2182370"/>
          </a:xfrm>
        </p:grpSpPr>
        <p:sp>
          <p:nvSpPr>
            <p:cNvPr id="42" name="Rectangle 41">
              <a:extLst>
                <a:ext uri="{FF2B5EF4-FFF2-40B4-BE49-F238E27FC236}">
                  <a16:creationId xmlns:a16="http://schemas.microsoft.com/office/drawing/2014/main" id="{46134DA9-65E2-7147-AB15-01E8FAE9F371}"/>
                </a:ext>
              </a:extLst>
            </p:cNvPr>
            <p:cNvSpPr/>
            <p:nvPr/>
          </p:nvSpPr>
          <p:spPr>
            <a:xfrm>
              <a:off x="6019857" y="2003703"/>
              <a:ext cx="4507766" cy="762162"/>
            </a:xfrm>
            <a:prstGeom prst="rect">
              <a:avLst/>
            </a:prstGeom>
            <a:solidFill>
              <a:schemeClr val="tx2">
                <a:lumMod val="40000"/>
                <a:lumOff val="60000"/>
              </a:schemeClr>
            </a:solidFill>
            <a:ln w="22225"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pic>
          <p:nvPicPr>
            <p:cNvPr id="46" name="Picture 45" descr="A close up of a logo&#10;&#10;Description automatically generated">
              <a:extLst>
                <a:ext uri="{FF2B5EF4-FFF2-40B4-BE49-F238E27FC236}">
                  <a16:creationId xmlns:a16="http://schemas.microsoft.com/office/drawing/2014/main" id="{B25661E6-2EE3-6C45-A95B-558826F92651}"/>
                </a:ext>
              </a:extLst>
            </p:cNvPr>
            <p:cNvPicPr>
              <a:picLocks noChangeAspect="1"/>
            </p:cNvPicPr>
            <p:nvPr/>
          </p:nvPicPr>
          <p:blipFill>
            <a:blip r:embed="rId6"/>
            <a:stretch>
              <a:fillRect/>
            </a:stretch>
          </p:blipFill>
          <p:spPr>
            <a:xfrm>
              <a:off x="6977563" y="2823707"/>
              <a:ext cx="285872" cy="639008"/>
            </a:xfrm>
            <a:prstGeom prst="rect">
              <a:avLst/>
            </a:prstGeom>
          </p:spPr>
        </p:pic>
        <p:pic>
          <p:nvPicPr>
            <p:cNvPr id="49" name="Picture 48" descr="A close up of a logo&#10;&#10;Description automatically generated">
              <a:extLst>
                <a:ext uri="{FF2B5EF4-FFF2-40B4-BE49-F238E27FC236}">
                  <a16:creationId xmlns:a16="http://schemas.microsoft.com/office/drawing/2014/main" id="{0E309214-2945-B843-AAEE-5D86B082EC3C}"/>
                </a:ext>
              </a:extLst>
            </p:cNvPr>
            <p:cNvPicPr>
              <a:picLocks noChangeAspect="1"/>
            </p:cNvPicPr>
            <p:nvPr/>
          </p:nvPicPr>
          <p:blipFill>
            <a:blip r:embed="rId6"/>
            <a:stretch>
              <a:fillRect/>
            </a:stretch>
          </p:blipFill>
          <p:spPr>
            <a:xfrm>
              <a:off x="7757530" y="2823707"/>
              <a:ext cx="285872" cy="639008"/>
            </a:xfrm>
            <a:prstGeom prst="rect">
              <a:avLst/>
            </a:prstGeom>
          </p:spPr>
        </p:pic>
        <p:pic>
          <p:nvPicPr>
            <p:cNvPr id="51" name="Picture 50" descr="A close up of a logo&#10;&#10;Description automatically generated">
              <a:extLst>
                <a:ext uri="{FF2B5EF4-FFF2-40B4-BE49-F238E27FC236}">
                  <a16:creationId xmlns:a16="http://schemas.microsoft.com/office/drawing/2014/main" id="{1A106422-B4EA-8944-B89C-A4E6838DFC8B}"/>
                </a:ext>
              </a:extLst>
            </p:cNvPr>
            <p:cNvPicPr>
              <a:picLocks noChangeAspect="1"/>
            </p:cNvPicPr>
            <p:nvPr/>
          </p:nvPicPr>
          <p:blipFill>
            <a:blip r:embed="rId6"/>
            <a:stretch>
              <a:fillRect/>
            </a:stretch>
          </p:blipFill>
          <p:spPr>
            <a:xfrm>
              <a:off x="8540220" y="2823707"/>
              <a:ext cx="285872" cy="639008"/>
            </a:xfrm>
            <a:prstGeom prst="rect">
              <a:avLst/>
            </a:prstGeom>
          </p:spPr>
        </p:pic>
        <p:cxnSp>
          <p:nvCxnSpPr>
            <p:cNvPr id="52" name="Straight Connector 51">
              <a:extLst>
                <a:ext uri="{FF2B5EF4-FFF2-40B4-BE49-F238E27FC236}">
                  <a16:creationId xmlns:a16="http://schemas.microsoft.com/office/drawing/2014/main" id="{16EADC2B-8027-064A-B70D-D00259482A6B}"/>
                </a:ext>
              </a:extLst>
            </p:cNvPr>
            <p:cNvCxnSpPr>
              <a:cxnSpLocks/>
            </p:cNvCxnSpPr>
            <p:nvPr/>
          </p:nvCxnSpPr>
          <p:spPr>
            <a:xfrm>
              <a:off x="7120499" y="3462715"/>
              <a:ext cx="0" cy="723358"/>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AB97A7F2-637E-F04E-9BA2-1956CDABBC6C}"/>
                </a:ext>
              </a:extLst>
            </p:cNvPr>
            <p:cNvCxnSpPr>
              <a:cxnSpLocks/>
            </p:cNvCxnSpPr>
            <p:nvPr/>
          </p:nvCxnSpPr>
          <p:spPr>
            <a:xfrm>
              <a:off x="7900466" y="3462715"/>
              <a:ext cx="0" cy="723358"/>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7A3EF0C-61A2-FB43-AD45-ED0FAB75FBA7}"/>
                </a:ext>
              </a:extLst>
            </p:cNvPr>
            <p:cNvCxnSpPr>
              <a:cxnSpLocks/>
            </p:cNvCxnSpPr>
            <p:nvPr/>
          </p:nvCxnSpPr>
          <p:spPr>
            <a:xfrm>
              <a:off x="8683156" y="3462715"/>
              <a:ext cx="0" cy="723358"/>
            </a:xfrm>
            <a:prstGeom prst="line">
              <a:avLst/>
            </a:prstGeom>
            <a:ln w="571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6C2C5897-A52A-7C43-873E-2B3BA1FD1E53}"/>
                </a:ext>
              </a:extLst>
            </p:cNvPr>
            <p:cNvSpPr txBox="1"/>
            <p:nvPr/>
          </p:nvSpPr>
          <p:spPr>
            <a:xfrm>
              <a:off x="8942570" y="2853279"/>
              <a:ext cx="2144471" cy="584775"/>
            </a:xfrm>
            <a:prstGeom prst="rect">
              <a:avLst/>
            </a:prstGeom>
            <a:noFill/>
          </p:spPr>
          <p:txBody>
            <a:bodyPr wrap="square" rtlCol="0">
              <a:spAutoFit/>
            </a:bodyPr>
            <a:lstStyle/>
            <a:p>
              <a:r>
                <a:rPr lang="en-US" sz="3200">
                  <a:latin typeface="Gill Sans MT" panose="020B0502020104020203" pitchFamily="34" charset="77"/>
                </a:rPr>
                <a:t>write(file1)</a:t>
              </a:r>
            </a:p>
          </p:txBody>
        </p:sp>
      </p:grpSp>
    </p:spTree>
    <p:extLst>
      <p:ext uri="{BB962C8B-B14F-4D97-AF65-F5344CB8AC3E}">
        <p14:creationId xmlns:p14="http://schemas.microsoft.com/office/powerpoint/2010/main" val="3610610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48"/>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38"/>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37"/>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19"/>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21"/>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55"/>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57"/>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59"/>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60"/>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61"/>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65"/>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32" presetClass="emph" presetSubtype="0" fill="hold" grpId="1" nodeType="clickEffect">
                                  <p:stCondLst>
                                    <p:cond delay="0"/>
                                  </p:stCondLst>
                                  <p:childTnLst>
                                    <p:animRot by="120000">
                                      <p:cBhvr>
                                        <p:cTn id="47" dur="100" fill="hold">
                                          <p:stCondLst>
                                            <p:cond delay="0"/>
                                          </p:stCondLst>
                                        </p:cTn>
                                        <p:tgtEl>
                                          <p:spTgt spid="37"/>
                                        </p:tgtEl>
                                        <p:attrNameLst>
                                          <p:attrName>r</p:attrName>
                                        </p:attrNameLst>
                                      </p:cBhvr>
                                    </p:animRot>
                                    <p:animRot by="-240000">
                                      <p:cBhvr>
                                        <p:cTn id="48" dur="200" fill="hold">
                                          <p:stCondLst>
                                            <p:cond delay="200"/>
                                          </p:stCondLst>
                                        </p:cTn>
                                        <p:tgtEl>
                                          <p:spTgt spid="37"/>
                                        </p:tgtEl>
                                        <p:attrNameLst>
                                          <p:attrName>r</p:attrName>
                                        </p:attrNameLst>
                                      </p:cBhvr>
                                    </p:animRot>
                                    <p:animRot by="240000">
                                      <p:cBhvr>
                                        <p:cTn id="49" dur="200" fill="hold">
                                          <p:stCondLst>
                                            <p:cond delay="400"/>
                                          </p:stCondLst>
                                        </p:cTn>
                                        <p:tgtEl>
                                          <p:spTgt spid="37"/>
                                        </p:tgtEl>
                                        <p:attrNameLst>
                                          <p:attrName>r</p:attrName>
                                        </p:attrNameLst>
                                      </p:cBhvr>
                                    </p:animRot>
                                    <p:animRot by="-240000">
                                      <p:cBhvr>
                                        <p:cTn id="50" dur="200" fill="hold">
                                          <p:stCondLst>
                                            <p:cond delay="600"/>
                                          </p:stCondLst>
                                        </p:cTn>
                                        <p:tgtEl>
                                          <p:spTgt spid="37"/>
                                        </p:tgtEl>
                                        <p:attrNameLst>
                                          <p:attrName>r</p:attrName>
                                        </p:attrNameLst>
                                      </p:cBhvr>
                                    </p:animRot>
                                    <p:animRot by="120000">
                                      <p:cBhvr>
                                        <p:cTn id="51" dur="200" fill="hold">
                                          <p:stCondLst>
                                            <p:cond delay="800"/>
                                          </p:stCondLst>
                                        </p:cTn>
                                        <p:tgtEl>
                                          <p:spTgt spid="37"/>
                                        </p:tgtEl>
                                        <p:attrNameLst>
                                          <p:attrName>r</p:attrName>
                                        </p:attrNameLst>
                                      </p:cBhvr>
                                    </p:animRot>
                                  </p:childTnLst>
                                </p:cTn>
                              </p:par>
                              <p:par>
                                <p:cTn id="52" presetID="1" presetClass="entr" presetSubtype="0" fill="hold" grpId="0" nodeType="withEffect">
                                  <p:stCondLst>
                                    <p:cond delay="0"/>
                                  </p:stCondLst>
                                  <p:childTnLst>
                                    <p:set>
                                      <p:cBhvr>
                                        <p:cTn id="53" dur="1" fill="hold">
                                          <p:stCondLst>
                                            <p:cond delay="0"/>
                                          </p:stCondLst>
                                        </p:cTn>
                                        <p:tgtEl>
                                          <p:spTgt spid="41"/>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xit" presetSubtype="0" fill="hold" grpId="1" nodeType="clickEffect">
                                  <p:stCondLst>
                                    <p:cond delay="0"/>
                                  </p:stCondLst>
                                  <p:childTnLst>
                                    <p:set>
                                      <p:cBhvr>
                                        <p:cTn id="57" dur="1" fill="hold">
                                          <p:stCondLst>
                                            <p:cond delay="0"/>
                                          </p:stCondLst>
                                        </p:cTn>
                                        <p:tgtEl>
                                          <p:spTgt spid="41"/>
                                        </p:tgtEl>
                                        <p:attrNameLst>
                                          <p:attrName>style.visibility</p:attrName>
                                        </p:attrNameLst>
                                      </p:cBhvr>
                                      <p:to>
                                        <p:strVal val="hidden"/>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11"/>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16" grpId="0" animBg="1"/>
      <p:bldP spid="17" grpId="0" animBg="1"/>
      <p:bldP spid="18" grpId="0" animBg="1"/>
      <p:bldP spid="36" grpId="0" animBg="1"/>
      <p:bldP spid="38" grpId="0" animBg="1"/>
      <p:bldP spid="37" grpId="0" animBg="1"/>
      <p:bldP spid="37" grpId="1" animBg="1"/>
      <p:bldP spid="31" grpId="0" animBg="1"/>
      <p:bldP spid="33" grpId="0" animBg="1"/>
      <p:bldP spid="41" grpId="0" animBg="1"/>
      <p:bldP spid="41" grpId="1" animBg="1"/>
      <p:bldP spid="5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8F62FCB-D3DC-6A45-B91A-792E2A476A3D}"/>
              </a:ext>
            </a:extLst>
          </p:cNvPr>
          <p:cNvSpPr>
            <a:spLocks noGrp="1"/>
          </p:cNvSpPr>
          <p:nvPr>
            <p:ph type="sldNum" idx="12"/>
          </p:nvPr>
        </p:nvSpPr>
        <p:spPr/>
        <p:txBody>
          <a:bodyPr/>
          <a:lstStyle/>
          <a:p>
            <a:fld id="{00000000-1234-1234-1234-123412341234}" type="slidenum">
              <a:rPr lang="en-US" smtClean="0"/>
              <a:pPr/>
              <a:t>5</a:t>
            </a:fld>
            <a:endParaRPr lang="en-US"/>
          </a:p>
        </p:txBody>
      </p:sp>
      <p:sp>
        <p:nvSpPr>
          <p:cNvPr id="5" name="Outline">
            <a:extLst>
              <a:ext uri="{FF2B5EF4-FFF2-40B4-BE49-F238E27FC236}">
                <a16:creationId xmlns:a16="http://schemas.microsoft.com/office/drawing/2014/main" id="{7EF0CA2C-99CA-3344-9EF0-9DE713CCC236}"/>
              </a:ext>
            </a:extLst>
          </p:cNvPr>
          <p:cNvSpPr txBox="1"/>
          <p:nvPr/>
        </p:nvSpPr>
        <p:spPr>
          <a:xfrm>
            <a:off x="872631" y="332536"/>
            <a:ext cx="15354159" cy="1288297"/>
          </a:xfrm>
          <a:prstGeom prst="rect">
            <a:avLst/>
          </a:prstGeom>
          <a:ln w="12700">
            <a:miter lim="400000"/>
          </a:ln>
          <a:extLst>
            <a:ext uri="{C572A759-6A51-4108-AA02-DFA0A04FC94B}">
              <ma14:wrappingTextBoxFlag xmlns:ma14="http://schemas.microsoft.com/office/mac/drawingml/2011/main" xmlns=""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Clr>
                <a:schemeClr val="dk1"/>
              </a:buClr>
              <a:buSzPts val="6400"/>
            </a:pPr>
            <a:r>
              <a:rPr lang="en-US" sz="6000">
                <a:solidFill>
                  <a:schemeClr val="dk1"/>
                </a:solidFill>
                <a:latin typeface="Gill Sans MT"/>
                <a:sym typeface="Gill Sans"/>
              </a:rPr>
              <a:t>State-of-the-art Designs</a:t>
            </a:r>
            <a:endParaRPr lang="en-US" sz="6000">
              <a:solidFill>
                <a:schemeClr val="dk1"/>
              </a:solidFill>
            </a:endParaRPr>
          </a:p>
        </p:txBody>
      </p:sp>
      <p:grpSp>
        <p:nvGrpSpPr>
          <p:cNvPr id="26" name="Group 25">
            <a:extLst>
              <a:ext uri="{FF2B5EF4-FFF2-40B4-BE49-F238E27FC236}">
                <a16:creationId xmlns:a16="http://schemas.microsoft.com/office/drawing/2014/main" id="{BE1FF080-0854-2F4B-A613-FB6A989C9E70}"/>
              </a:ext>
            </a:extLst>
          </p:cNvPr>
          <p:cNvGrpSpPr/>
          <p:nvPr/>
        </p:nvGrpSpPr>
        <p:grpSpPr>
          <a:xfrm>
            <a:off x="3529060" y="9568446"/>
            <a:ext cx="4207365" cy="584775"/>
            <a:chOff x="10676575" y="2757604"/>
            <a:chExt cx="4207365" cy="584775"/>
          </a:xfrm>
        </p:grpSpPr>
        <p:sp>
          <p:nvSpPr>
            <p:cNvPr id="20" name="TextBox 19">
              <a:extLst>
                <a:ext uri="{FF2B5EF4-FFF2-40B4-BE49-F238E27FC236}">
                  <a16:creationId xmlns:a16="http://schemas.microsoft.com/office/drawing/2014/main" id="{39175692-F6B0-2E4B-9177-909C34C8AA12}"/>
                </a:ext>
              </a:extLst>
            </p:cNvPr>
            <p:cNvSpPr txBox="1"/>
            <p:nvPr/>
          </p:nvSpPr>
          <p:spPr>
            <a:xfrm>
              <a:off x="11949375" y="2757604"/>
              <a:ext cx="2934565" cy="584775"/>
            </a:xfrm>
            <a:prstGeom prst="rect">
              <a:avLst/>
            </a:prstGeom>
            <a:noFill/>
          </p:spPr>
          <p:txBody>
            <a:bodyPr wrap="square" rtlCol="0">
              <a:spAutoFit/>
            </a:bodyPr>
            <a:lstStyle/>
            <a:p>
              <a:r>
                <a:rPr lang="en-US" sz="3200">
                  <a:latin typeface="Gill Sans MT" panose="020B0502020104020203" pitchFamily="34" charset="77"/>
                </a:rPr>
                <a:t>: data-plane ops</a:t>
              </a:r>
            </a:p>
          </p:txBody>
        </p:sp>
        <p:cxnSp>
          <p:nvCxnSpPr>
            <p:cNvPr id="48" name="Straight Arrow Connector 47">
              <a:extLst>
                <a:ext uri="{FF2B5EF4-FFF2-40B4-BE49-F238E27FC236}">
                  <a16:creationId xmlns:a16="http://schemas.microsoft.com/office/drawing/2014/main" id="{17801787-7037-4E4E-B19C-A126820CD3CA}"/>
                </a:ext>
              </a:extLst>
            </p:cNvPr>
            <p:cNvCxnSpPr>
              <a:cxnSpLocks/>
            </p:cNvCxnSpPr>
            <p:nvPr/>
          </p:nvCxnSpPr>
          <p:spPr>
            <a:xfrm>
              <a:off x="10676575" y="3097388"/>
              <a:ext cx="1272800" cy="0"/>
            </a:xfrm>
            <a:prstGeom prst="straightConnector1">
              <a:avLst/>
            </a:prstGeom>
            <a:ln w="38100">
              <a:solidFill>
                <a:schemeClr val="tx1">
                  <a:lumMod val="75000"/>
                  <a:lumOff val="2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5480F84F-0E43-2A48-83C6-559FC0188B58}"/>
              </a:ext>
            </a:extLst>
          </p:cNvPr>
          <p:cNvGrpSpPr/>
          <p:nvPr/>
        </p:nvGrpSpPr>
        <p:grpSpPr>
          <a:xfrm>
            <a:off x="8951914" y="9525647"/>
            <a:ext cx="4596843" cy="584774"/>
            <a:chOff x="10702393" y="3365776"/>
            <a:chExt cx="4596843" cy="584774"/>
          </a:xfrm>
        </p:grpSpPr>
        <p:sp>
          <p:nvSpPr>
            <p:cNvPr id="21" name="TextBox 20">
              <a:extLst>
                <a:ext uri="{FF2B5EF4-FFF2-40B4-BE49-F238E27FC236}">
                  <a16:creationId xmlns:a16="http://schemas.microsoft.com/office/drawing/2014/main" id="{4FDD3A2C-43D7-8545-B460-864A0C92F5AC}"/>
                </a:ext>
              </a:extLst>
            </p:cNvPr>
            <p:cNvSpPr txBox="1"/>
            <p:nvPr/>
          </p:nvSpPr>
          <p:spPr>
            <a:xfrm>
              <a:off x="11949375" y="3365776"/>
              <a:ext cx="3349861" cy="584774"/>
            </a:xfrm>
            <a:prstGeom prst="rect">
              <a:avLst/>
            </a:prstGeom>
            <a:noFill/>
          </p:spPr>
          <p:txBody>
            <a:bodyPr wrap="square" rtlCol="0">
              <a:spAutoFit/>
            </a:bodyPr>
            <a:lstStyle/>
            <a:p>
              <a:r>
                <a:rPr lang="en-US" sz="3200">
                  <a:latin typeface="Gill Sans MT" panose="020B0502020104020203" pitchFamily="34" charset="77"/>
                </a:rPr>
                <a:t>: control-plane ops</a:t>
              </a:r>
            </a:p>
          </p:txBody>
        </p:sp>
        <p:cxnSp>
          <p:nvCxnSpPr>
            <p:cNvPr id="50" name="Straight Arrow Connector 49">
              <a:extLst>
                <a:ext uri="{FF2B5EF4-FFF2-40B4-BE49-F238E27FC236}">
                  <a16:creationId xmlns:a16="http://schemas.microsoft.com/office/drawing/2014/main" id="{9145209C-4432-6540-931E-58532DCDF7E8}"/>
                </a:ext>
              </a:extLst>
            </p:cNvPr>
            <p:cNvCxnSpPr>
              <a:cxnSpLocks/>
            </p:cNvCxnSpPr>
            <p:nvPr/>
          </p:nvCxnSpPr>
          <p:spPr>
            <a:xfrm>
              <a:off x="10702393" y="3726801"/>
              <a:ext cx="1221164" cy="0"/>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F5E906CB-1049-2144-9AA2-85E323218548}"/>
              </a:ext>
            </a:extLst>
          </p:cNvPr>
          <p:cNvGrpSpPr/>
          <p:nvPr/>
        </p:nvGrpSpPr>
        <p:grpSpPr>
          <a:xfrm>
            <a:off x="1111988" y="2152074"/>
            <a:ext cx="3440369" cy="6909886"/>
            <a:chOff x="1111988" y="2152074"/>
            <a:chExt cx="3440369" cy="6909886"/>
          </a:xfrm>
        </p:grpSpPr>
        <p:sp>
          <p:nvSpPr>
            <p:cNvPr id="6" name="Rectangle 5">
              <a:extLst>
                <a:ext uri="{FF2B5EF4-FFF2-40B4-BE49-F238E27FC236}">
                  <a16:creationId xmlns:a16="http://schemas.microsoft.com/office/drawing/2014/main" id="{EC756CCA-9DF7-2E4E-A3AB-C14DDA5CD4DA}"/>
                </a:ext>
              </a:extLst>
            </p:cNvPr>
            <p:cNvSpPr/>
            <p:nvPr/>
          </p:nvSpPr>
          <p:spPr>
            <a:xfrm>
              <a:off x="1111988" y="3086492"/>
              <a:ext cx="3349869" cy="744178"/>
            </a:xfrm>
            <a:prstGeom prst="rect">
              <a:avLst/>
            </a:prstGeom>
            <a:solidFill>
              <a:schemeClr val="tx2">
                <a:lumMod val="20000"/>
                <a:lumOff val="8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9" name="Rectangle 8">
              <a:extLst>
                <a:ext uri="{FF2B5EF4-FFF2-40B4-BE49-F238E27FC236}">
                  <a16:creationId xmlns:a16="http://schemas.microsoft.com/office/drawing/2014/main" id="{149A3E10-3A9C-404B-8FAB-81FE4EFBEADB}"/>
                </a:ext>
              </a:extLst>
            </p:cNvPr>
            <p:cNvSpPr/>
            <p:nvPr/>
          </p:nvSpPr>
          <p:spPr>
            <a:xfrm>
              <a:off x="1111988" y="6985228"/>
              <a:ext cx="3349862" cy="744178"/>
            </a:xfrm>
            <a:prstGeom prst="rect">
              <a:avLst/>
            </a:prstGeom>
            <a:solidFill>
              <a:schemeClr val="accent4">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Storage</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15" name="Straight Arrow Connector 14">
              <a:extLst>
                <a:ext uri="{FF2B5EF4-FFF2-40B4-BE49-F238E27FC236}">
                  <a16:creationId xmlns:a16="http://schemas.microsoft.com/office/drawing/2014/main" id="{38FAB42B-BA66-ED47-8AD5-6FB71478E358}"/>
                </a:ext>
              </a:extLst>
            </p:cNvPr>
            <p:cNvCxnSpPr>
              <a:cxnSpLocks/>
            </p:cNvCxnSpPr>
            <p:nvPr/>
          </p:nvCxnSpPr>
          <p:spPr>
            <a:xfrm>
              <a:off x="1598351" y="3830670"/>
              <a:ext cx="0" cy="963222"/>
            </a:xfrm>
            <a:prstGeom prst="straightConnector1">
              <a:avLst/>
            </a:prstGeom>
            <a:ln w="38100">
              <a:solidFill>
                <a:schemeClr val="tx1">
                  <a:lumMod val="75000"/>
                  <a:lumOff val="2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C9AD9B6-0857-F041-9C7A-B169FCEDFB87}"/>
                </a:ext>
              </a:extLst>
            </p:cNvPr>
            <p:cNvSpPr txBox="1"/>
            <p:nvPr/>
          </p:nvSpPr>
          <p:spPr>
            <a:xfrm>
              <a:off x="1453258" y="2152074"/>
              <a:ext cx="2819678" cy="707886"/>
            </a:xfrm>
            <a:prstGeom prst="rect">
              <a:avLst/>
            </a:prstGeom>
            <a:noFill/>
          </p:spPr>
          <p:txBody>
            <a:bodyPr wrap="square" rtlCol="0">
              <a:spAutoFit/>
            </a:bodyPr>
            <a:lstStyle/>
            <a:p>
              <a:r>
                <a:rPr lang="en-US" sz="4000" b="1">
                  <a:latin typeface="Gill Sans MT" panose="020B0502020104020203" pitchFamily="34" charset="77"/>
                </a:rPr>
                <a:t>Kernel-FS</a:t>
              </a:r>
            </a:p>
          </p:txBody>
        </p:sp>
        <p:cxnSp>
          <p:nvCxnSpPr>
            <p:cNvPr id="22" name="Straight Arrow Connector 21">
              <a:extLst>
                <a:ext uri="{FF2B5EF4-FFF2-40B4-BE49-F238E27FC236}">
                  <a16:creationId xmlns:a16="http://schemas.microsoft.com/office/drawing/2014/main" id="{60C8295B-335D-5346-9032-FF0804C04A22}"/>
                </a:ext>
              </a:extLst>
            </p:cNvPr>
            <p:cNvCxnSpPr>
              <a:cxnSpLocks/>
            </p:cNvCxnSpPr>
            <p:nvPr/>
          </p:nvCxnSpPr>
          <p:spPr>
            <a:xfrm>
              <a:off x="4026328" y="3830670"/>
              <a:ext cx="0" cy="963222"/>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783E9006-7D13-4F4A-8662-342BBE86868A}"/>
                </a:ext>
              </a:extLst>
            </p:cNvPr>
            <p:cNvCxnSpPr>
              <a:cxnSpLocks/>
            </p:cNvCxnSpPr>
            <p:nvPr/>
          </p:nvCxnSpPr>
          <p:spPr>
            <a:xfrm>
              <a:off x="4026328" y="5907402"/>
              <a:ext cx="0" cy="1073188"/>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03845E57-C0A5-BE4D-841A-D6C1D79003A4}"/>
                </a:ext>
              </a:extLst>
            </p:cNvPr>
            <p:cNvCxnSpPr>
              <a:cxnSpLocks/>
            </p:cNvCxnSpPr>
            <p:nvPr/>
          </p:nvCxnSpPr>
          <p:spPr>
            <a:xfrm>
              <a:off x="1598351" y="5907402"/>
              <a:ext cx="0" cy="1087234"/>
            </a:xfrm>
            <a:prstGeom prst="straightConnector1">
              <a:avLst/>
            </a:prstGeom>
            <a:ln w="38100">
              <a:solidFill>
                <a:schemeClr val="tx1">
                  <a:lumMod val="75000"/>
                  <a:lumOff val="2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9DFCDC34-79A2-FE4E-820A-9A2C984B505A}"/>
                </a:ext>
              </a:extLst>
            </p:cNvPr>
            <p:cNvSpPr/>
            <p:nvPr/>
          </p:nvSpPr>
          <p:spPr>
            <a:xfrm>
              <a:off x="1112003" y="4793892"/>
              <a:ext cx="3349847" cy="1113510"/>
            </a:xfrm>
            <a:prstGeom prst="rect">
              <a:avLst/>
            </a:prstGeom>
            <a:solidFill>
              <a:schemeClr val="accent6">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182880" rIns="45718" bIns="18288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Kernel FS</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51" name="TextBox 50">
              <a:extLst>
                <a:ext uri="{FF2B5EF4-FFF2-40B4-BE49-F238E27FC236}">
                  <a16:creationId xmlns:a16="http://schemas.microsoft.com/office/drawing/2014/main" id="{06BAE6F1-E2EA-024B-8DFE-5D131D83B550}"/>
                </a:ext>
              </a:extLst>
            </p:cNvPr>
            <p:cNvSpPr txBox="1"/>
            <p:nvPr/>
          </p:nvSpPr>
          <p:spPr>
            <a:xfrm>
              <a:off x="1202510" y="7984742"/>
              <a:ext cx="3349847" cy="1077218"/>
            </a:xfrm>
            <a:prstGeom prst="rect">
              <a:avLst/>
            </a:prstGeom>
            <a:noFill/>
          </p:spPr>
          <p:txBody>
            <a:bodyPr wrap="square" rtlCol="0">
              <a:spAutoFit/>
            </a:bodyPr>
            <a:lstStyle/>
            <a:p>
              <a:r>
                <a:rPr lang="en-US" sz="3200" b="1">
                  <a:latin typeface="Gill Sans MT" panose="020B0502020104020203" pitchFamily="34" charset="77"/>
                </a:rPr>
                <a:t>ext4-DAX</a:t>
              </a:r>
            </a:p>
            <a:p>
              <a:r>
                <a:rPr lang="en-US" sz="3200">
                  <a:latin typeface="Gill Sans MT" panose="020B0502020104020203" pitchFamily="34" charset="77"/>
                </a:rPr>
                <a:t>NOVA (FAST’ 16)</a:t>
              </a:r>
            </a:p>
          </p:txBody>
        </p:sp>
      </p:grpSp>
      <p:grpSp>
        <p:nvGrpSpPr>
          <p:cNvPr id="54" name="Group 53">
            <a:extLst>
              <a:ext uri="{FF2B5EF4-FFF2-40B4-BE49-F238E27FC236}">
                <a16:creationId xmlns:a16="http://schemas.microsoft.com/office/drawing/2014/main" id="{1CBDE810-BAE7-164F-9470-12631D81744D}"/>
              </a:ext>
            </a:extLst>
          </p:cNvPr>
          <p:cNvGrpSpPr/>
          <p:nvPr/>
        </p:nvGrpSpPr>
        <p:grpSpPr>
          <a:xfrm>
            <a:off x="6519603" y="2152074"/>
            <a:ext cx="3384920" cy="6909886"/>
            <a:chOff x="6519603" y="2152074"/>
            <a:chExt cx="3384920" cy="6909886"/>
          </a:xfrm>
        </p:grpSpPr>
        <p:sp>
          <p:nvSpPr>
            <p:cNvPr id="30" name="TextBox 29">
              <a:extLst>
                <a:ext uri="{FF2B5EF4-FFF2-40B4-BE49-F238E27FC236}">
                  <a16:creationId xmlns:a16="http://schemas.microsoft.com/office/drawing/2014/main" id="{3919D0C3-0CB3-7D4E-98FD-3D18568776AA}"/>
                </a:ext>
              </a:extLst>
            </p:cNvPr>
            <p:cNvSpPr txBox="1"/>
            <p:nvPr/>
          </p:nvSpPr>
          <p:spPr>
            <a:xfrm>
              <a:off x="7142059" y="2152074"/>
              <a:ext cx="2442923" cy="707886"/>
            </a:xfrm>
            <a:prstGeom prst="rect">
              <a:avLst/>
            </a:prstGeom>
            <a:noFill/>
          </p:spPr>
          <p:txBody>
            <a:bodyPr wrap="square" rtlCol="0">
              <a:spAutoFit/>
            </a:bodyPr>
            <a:lstStyle/>
            <a:p>
              <a:r>
                <a:rPr lang="en-US" sz="4000" b="1">
                  <a:latin typeface="Gill Sans MT" panose="020B0502020104020203" pitchFamily="34" charset="77"/>
                </a:rPr>
                <a:t>User-FS</a:t>
              </a:r>
            </a:p>
          </p:txBody>
        </p:sp>
        <p:sp>
          <p:nvSpPr>
            <p:cNvPr id="31" name="Rectangle 30">
              <a:extLst>
                <a:ext uri="{FF2B5EF4-FFF2-40B4-BE49-F238E27FC236}">
                  <a16:creationId xmlns:a16="http://schemas.microsoft.com/office/drawing/2014/main" id="{F6045620-9F96-704C-B796-27D25AC0E8BD}"/>
                </a:ext>
              </a:extLst>
            </p:cNvPr>
            <p:cNvSpPr/>
            <p:nvPr/>
          </p:nvSpPr>
          <p:spPr>
            <a:xfrm>
              <a:off x="6519603" y="3087949"/>
              <a:ext cx="3349869" cy="744178"/>
            </a:xfrm>
            <a:prstGeom prst="rect">
              <a:avLst/>
            </a:prstGeom>
            <a:solidFill>
              <a:schemeClr val="tx2">
                <a:lumMod val="20000"/>
                <a:lumOff val="8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3" name="Rectangle 32">
              <a:extLst>
                <a:ext uri="{FF2B5EF4-FFF2-40B4-BE49-F238E27FC236}">
                  <a16:creationId xmlns:a16="http://schemas.microsoft.com/office/drawing/2014/main" id="{70B808C4-2675-0141-8549-97F63AC7BBFC}"/>
                </a:ext>
              </a:extLst>
            </p:cNvPr>
            <p:cNvSpPr/>
            <p:nvPr/>
          </p:nvSpPr>
          <p:spPr>
            <a:xfrm>
              <a:off x="6519611" y="3832127"/>
              <a:ext cx="3349861" cy="744178"/>
            </a:xfrm>
            <a:prstGeom prst="rect">
              <a:avLst/>
            </a:prstGeom>
            <a:solidFill>
              <a:schemeClr val="accent3">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FS Lib</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4" name="Rectangle 33">
              <a:extLst>
                <a:ext uri="{FF2B5EF4-FFF2-40B4-BE49-F238E27FC236}">
                  <a16:creationId xmlns:a16="http://schemas.microsoft.com/office/drawing/2014/main" id="{A5649666-4A84-554F-8ACC-A3CDF3EF1805}"/>
                </a:ext>
              </a:extLst>
            </p:cNvPr>
            <p:cNvSpPr/>
            <p:nvPr/>
          </p:nvSpPr>
          <p:spPr>
            <a:xfrm>
              <a:off x="7736425" y="5188385"/>
              <a:ext cx="2133047" cy="1144929"/>
            </a:xfrm>
            <a:prstGeom prst="rect">
              <a:avLst/>
            </a:prstGeom>
            <a:solidFill>
              <a:schemeClr val="accent6">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Trusted</a:t>
              </a:r>
              <a:r>
                <a:rPr kumimoji="0" lang="en-US" sz="2800" b="1" i="0" u="none" strike="noStrike" kern="0" cap="none" spc="0" normalizeH="0" noProof="0">
                  <a:ln>
                    <a:noFill/>
                  </a:ln>
                  <a:solidFill>
                    <a:srgbClr val="000000"/>
                  </a:solidFill>
                  <a:effectLst/>
                  <a:uLnTx/>
                  <a:uFillTx/>
                  <a:latin typeface="Gill Sans MT" panose="020B0502020104020203"/>
                  <a:cs typeface="Helvetica"/>
                  <a:sym typeface="Helvetica"/>
                </a:rPr>
                <a:t> </a:t>
              </a: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FS Server</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5" name="Rectangle 34">
              <a:extLst>
                <a:ext uri="{FF2B5EF4-FFF2-40B4-BE49-F238E27FC236}">
                  <a16:creationId xmlns:a16="http://schemas.microsoft.com/office/drawing/2014/main" id="{20549AD1-5979-7142-9ABF-CEB1E0419B69}"/>
                </a:ext>
              </a:extLst>
            </p:cNvPr>
            <p:cNvSpPr/>
            <p:nvPr/>
          </p:nvSpPr>
          <p:spPr>
            <a:xfrm>
              <a:off x="6519610" y="6985228"/>
              <a:ext cx="3349862" cy="744178"/>
            </a:xfrm>
            <a:prstGeom prst="rect">
              <a:avLst/>
            </a:prstGeom>
            <a:solidFill>
              <a:schemeClr val="accent4">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Storage</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40" name="Straight Arrow Connector 39">
              <a:extLst>
                <a:ext uri="{FF2B5EF4-FFF2-40B4-BE49-F238E27FC236}">
                  <a16:creationId xmlns:a16="http://schemas.microsoft.com/office/drawing/2014/main" id="{C56EC718-344C-9A4C-8128-EC87BEB76A29}"/>
                </a:ext>
              </a:extLst>
            </p:cNvPr>
            <p:cNvCxnSpPr>
              <a:cxnSpLocks/>
            </p:cNvCxnSpPr>
            <p:nvPr/>
          </p:nvCxnSpPr>
          <p:spPr>
            <a:xfrm>
              <a:off x="7142059" y="4596221"/>
              <a:ext cx="0" cy="2367078"/>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02A9FCF-5EFE-4149-ABC6-6D9ED70B1B1F}"/>
                </a:ext>
              </a:extLst>
            </p:cNvPr>
            <p:cNvCxnSpPr>
              <a:cxnSpLocks/>
            </p:cNvCxnSpPr>
            <p:nvPr/>
          </p:nvCxnSpPr>
          <p:spPr>
            <a:xfrm>
              <a:off x="9380552" y="4596221"/>
              <a:ext cx="0" cy="569760"/>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B7704BF6-2507-5E42-8A18-03D9BE90FE5B}"/>
                </a:ext>
              </a:extLst>
            </p:cNvPr>
            <p:cNvCxnSpPr>
              <a:cxnSpLocks/>
            </p:cNvCxnSpPr>
            <p:nvPr/>
          </p:nvCxnSpPr>
          <p:spPr>
            <a:xfrm>
              <a:off x="9380552" y="6333314"/>
              <a:ext cx="0" cy="637147"/>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A5F3F8DC-6C06-CA44-9502-CC401B5BFE41}"/>
                </a:ext>
              </a:extLst>
            </p:cNvPr>
            <p:cNvSpPr txBox="1"/>
            <p:nvPr/>
          </p:nvSpPr>
          <p:spPr>
            <a:xfrm>
              <a:off x="6554676" y="7984742"/>
              <a:ext cx="3349847" cy="1077218"/>
            </a:xfrm>
            <a:prstGeom prst="rect">
              <a:avLst/>
            </a:prstGeom>
            <a:noFill/>
          </p:spPr>
          <p:txBody>
            <a:bodyPr wrap="square" rtlCol="0">
              <a:spAutoFit/>
            </a:bodyPr>
            <a:lstStyle/>
            <a:p>
              <a:r>
                <a:rPr lang="en-US" sz="3200" b="1">
                  <a:latin typeface="Gill Sans MT" panose="020B0502020104020203" pitchFamily="34" charset="77"/>
                </a:rPr>
                <a:t>Strata</a:t>
              </a:r>
              <a:r>
                <a:rPr lang="en-US" sz="3200">
                  <a:latin typeface="Gill Sans MT" panose="020B0502020104020203" pitchFamily="34" charset="77"/>
                </a:rPr>
                <a:t> (SOSP’ 17)</a:t>
              </a:r>
            </a:p>
            <a:p>
              <a:r>
                <a:rPr lang="en-US" sz="3200">
                  <a:latin typeface="Gill Sans MT" panose="020B0502020104020203" pitchFamily="34" charset="77"/>
                </a:rPr>
                <a:t>SplitFS (SOSP’ 19)</a:t>
              </a:r>
            </a:p>
          </p:txBody>
        </p:sp>
      </p:grpSp>
      <p:grpSp>
        <p:nvGrpSpPr>
          <p:cNvPr id="56" name="Group 55">
            <a:extLst>
              <a:ext uri="{FF2B5EF4-FFF2-40B4-BE49-F238E27FC236}">
                <a16:creationId xmlns:a16="http://schemas.microsoft.com/office/drawing/2014/main" id="{4DD524A7-38B4-C842-A19B-299A72795138}"/>
              </a:ext>
            </a:extLst>
          </p:cNvPr>
          <p:cNvGrpSpPr/>
          <p:nvPr/>
        </p:nvGrpSpPr>
        <p:grpSpPr>
          <a:xfrm>
            <a:off x="11873826" y="2146445"/>
            <a:ext cx="3546581" cy="6926014"/>
            <a:chOff x="11873826" y="2146445"/>
            <a:chExt cx="3546581" cy="6926014"/>
          </a:xfrm>
        </p:grpSpPr>
        <p:sp>
          <p:nvSpPr>
            <p:cNvPr id="19" name="TextBox 18">
              <a:extLst>
                <a:ext uri="{FF2B5EF4-FFF2-40B4-BE49-F238E27FC236}">
                  <a16:creationId xmlns:a16="http://schemas.microsoft.com/office/drawing/2014/main" id="{B7B00912-D19B-6346-9EA8-9A8F2F8375F5}"/>
                </a:ext>
              </a:extLst>
            </p:cNvPr>
            <p:cNvSpPr txBox="1"/>
            <p:nvPr/>
          </p:nvSpPr>
          <p:spPr>
            <a:xfrm>
              <a:off x="11884339" y="2146445"/>
              <a:ext cx="3328835" cy="707886"/>
            </a:xfrm>
            <a:prstGeom prst="rect">
              <a:avLst/>
            </a:prstGeom>
            <a:noFill/>
          </p:spPr>
          <p:txBody>
            <a:bodyPr wrap="square" rtlCol="0">
              <a:spAutoFit/>
            </a:bodyPr>
            <a:lstStyle/>
            <a:p>
              <a:r>
                <a:rPr lang="en-US" sz="4000" b="1">
                  <a:latin typeface="Gill Sans MT" panose="020B0502020104020203" pitchFamily="34" charset="77"/>
                </a:rPr>
                <a:t>Firmware-FS</a:t>
              </a:r>
            </a:p>
          </p:txBody>
        </p:sp>
        <p:sp>
          <p:nvSpPr>
            <p:cNvPr id="32" name="Rectangle 31">
              <a:extLst>
                <a:ext uri="{FF2B5EF4-FFF2-40B4-BE49-F238E27FC236}">
                  <a16:creationId xmlns:a16="http://schemas.microsoft.com/office/drawing/2014/main" id="{447CAF8F-FD28-0C43-A363-3513A661CCBB}"/>
                </a:ext>
              </a:extLst>
            </p:cNvPr>
            <p:cNvSpPr/>
            <p:nvPr/>
          </p:nvSpPr>
          <p:spPr>
            <a:xfrm>
              <a:off x="11873826" y="3035064"/>
              <a:ext cx="3349869" cy="744178"/>
            </a:xfrm>
            <a:prstGeom prst="rect">
              <a:avLst/>
            </a:prstGeom>
            <a:solidFill>
              <a:schemeClr val="tx2">
                <a:lumMod val="20000"/>
                <a:lumOff val="8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Application</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36" name="Straight Arrow Connector 35">
              <a:extLst>
                <a:ext uri="{FF2B5EF4-FFF2-40B4-BE49-F238E27FC236}">
                  <a16:creationId xmlns:a16="http://schemas.microsoft.com/office/drawing/2014/main" id="{AEF175D2-F24F-D840-9D1E-7F23F4563D7D}"/>
                </a:ext>
              </a:extLst>
            </p:cNvPr>
            <p:cNvCxnSpPr>
              <a:cxnSpLocks/>
            </p:cNvCxnSpPr>
            <p:nvPr/>
          </p:nvCxnSpPr>
          <p:spPr>
            <a:xfrm>
              <a:off x="12420606" y="4524749"/>
              <a:ext cx="0" cy="1664079"/>
            </a:xfrm>
            <a:prstGeom prst="straightConnector1">
              <a:avLst/>
            </a:prstGeom>
            <a:ln w="38100">
              <a:solidFill>
                <a:schemeClr val="tx1">
                  <a:lumMod val="95000"/>
                  <a:lumOff val="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D9F3CF22-65DA-E148-B094-B96C9408C308}"/>
                </a:ext>
              </a:extLst>
            </p:cNvPr>
            <p:cNvSpPr/>
            <p:nvPr/>
          </p:nvSpPr>
          <p:spPr>
            <a:xfrm>
              <a:off x="11873834" y="3780571"/>
              <a:ext cx="3349861" cy="744178"/>
            </a:xfrm>
            <a:prstGeom prst="rect">
              <a:avLst/>
            </a:prstGeom>
            <a:solidFill>
              <a:schemeClr val="accent3">
                <a:lumMod val="60000"/>
                <a:lumOff val="40000"/>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rPr>
                <a:t>FS Lib</a:t>
              </a: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39" name="Rectangle 38">
              <a:extLst>
                <a:ext uri="{FF2B5EF4-FFF2-40B4-BE49-F238E27FC236}">
                  <a16:creationId xmlns:a16="http://schemas.microsoft.com/office/drawing/2014/main" id="{9C953BEF-2B26-254C-9F1E-3ABBE65AB1D0}"/>
                </a:ext>
              </a:extLst>
            </p:cNvPr>
            <p:cNvSpPr/>
            <p:nvPr/>
          </p:nvSpPr>
          <p:spPr>
            <a:xfrm>
              <a:off x="11873826" y="6941334"/>
              <a:ext cx="3349862" cy="744178"/>
            </a:xfrm>
            <a:prstGeom prst="rect">
              <a:avLst/>
            </a:prstGeom>
            <a:solidFill>
              <a:schemeClr val="accent4">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Storage</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sp>
          <p:nvSpPr>
            <p:cNvPr id="45" name="Rectangle 44">
              <a:extLst>
                <a:ext uri="{FF2B5EF4-FFF2-40B4-BE49-F238E27FC236}">
                  <a16:creationId xmlns:a16="http://schemas.microsoft.com/office/drawing/2014/main" id="{89864CB1-5F40-9B47-AF0E-6F96D99059A0}"/>
                </a:ext>
              </a:extLst>
            </p:cNvPr>
            <p:cNvSpPr/>
            <p:nvPr/>
          </p:nvSpPr>
          <p:spPr>
            <a:xfrm>
              <a:off x="11873826" y="6206564"/>
              <a:ext cx="3349862" cy="744178"/>
            </a:xfrm>
            <a:prstGeom prst="rect">
              <a:avLst/>
            </a:prstGeom>
            <a:solidFill>
              <a:schemeClr val="accent6">
                <a:lumMod val="60000"/>
                <a:lumOff val="40000"/>
                <a:alpha val="76078"/>
              </a:schemeClr>
            </a:solidFill>
            <a:ln w="1905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0" rIns="45718" bIns="0" numCol="1" spcCol="38100" rtlCol="0" anchor="t">
              <a:spAutoFit/>
            </a:bodyPr>
            <a:lstStyle/>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r>
                <a:rPr lang="en-US" sz="2800" b="1">
                  <a:latin typeface="Gill Sans MT" panose="020B0502020104020203"/>
                  <a:cs typeface="Helvetica"/>
                  <a:sym typeface="Helvetica"/>
                </a:rPr>
                <a:t>Firmware FS</a:t>
              </a:r>
              <a:endParaRPr kumimoji="0" lang="en-US" sz="2800" b="1" i="0" u="none" strike="noStrike" kern="0" cap="none" spc="0" normalizeH="0" baseline="0" noProof="0">
                <a:ln>
                  <a:noFill/>
                </a:ln>
                <a:solidFill>
                  <a:srgbClr val="000000"/>
                </a:solidFill>
                <a:effectLst/>
                <a:uLnTx/>
                <a:uFillTx/>
                <a:latin typeface="Gill Sans MT" panose="020B0502020104020203"/>
                <a:cs typeface="Helvetica"/>
                <a:sym typeface="Helvetica"/>
              </a:endParaRPr>
            </a:p>
            <a:p>
              <a:pPr marL="0" marR="0" lvl="0" indent="0" algn="ctr" defTabSz="1590675" rtl="0" eaLnBrk="1" fontAlgn="auto" latinLnBrk="0" hangingPunct="0">
                <a:lnSpc>
                  <a:spcPct val="93000"/>
                </a:lnSpc>
                <a:spcBef>
                  <a:spcPts val="0"/>
                </a:spcBef>
                <a:spcAft>
                  <a:spcPts val="0"/>
                </a:spcAft>
                <a:buClrTx/>
                <a:buSzTx/>
                <a:buFontTx/>
                <a:buNone/>
                <a:tabLst/>
                <a:defRPr/>
              </a:pPr>
              <a:endParaRPr kumimoji="0" lang="en-US" sz="1200" i="0" u="none" strike="noStrike" kern="0" cap="none" spc="0" normalizeH="0" baseline="0" noProof="0">
                <a:ln>
                  <a:noFill/>
                </a:ln>
                <a:solidFill>
                  <a:srgbClr val="000000"/>
                </a:solidFill>
                <a:effectLst/>
                <a:uLnTx/>
                <a:uFillTx/>
                <a:latin typeface="Gill Sans MT" panose="020B0502020104020203"/>
                <a:cs typeface="Helvetica"/>
                <a:sym typeface="Helvetica"/>
              </a:endParaRPr>
            </a:p>
          </p:txBody>
        </p:sp>
        <p:cxnSp>
          <p:nvCxnSpPr>
            <p:cNvPr id="47" name="Straight Arrow Connector 46">
              <a:extLst>
                <a:ext uri="{FF2B5EF4-FFF2-40B4-BE49-F238E27FC236}">
                  <a16:creationId xmlns:a16="http://schemas.microsoft.com/office/drawing/2014/main" id="{24672E6E-57E7-184B-9622-F185CF3FA7BA}"/>
                </a:ext>
              </a:extLst>
            </p:cNvPr>
            <p:cNvCxnSpPr>
              <a:cxnSpLocks/>
            </p:cNvCxnSpPr>
            <p:nvPr/>
          </p:nvCxnSpPr>
          <p:spPr>
            <a:xfrm>
              <a:off x="14735543" y="4524749"/>
              <a:ext cx="0" cy="1664079"/>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3710C1E0-2D45-6142-A4F6-61CBBFC4F895}"/>
                </a:ext>
              </a:extLst>
            </p:cNvPr>
            <p:cNvSpPr txBox="1"/>
            <p:nvPr/>
          </p:nvSpPr>
          <p:spPr>
            <a:xfrm>
              <a:off x="12070560" y="7995241"/>
              <a:ext cx="3349847" cy="1077218"/>
            </a:xfrm>
            <a:prstGeom prst="rect">
              <a:avLst/>
            </a:prstGeom>
            <a:noFill/>
          </p:spPr>
          <p:txBody>
            <a:bodyPr wrap="square" rtlCol="0">
              <a:spAutoFit/>
            </a:bodyPr>
            <a:lstStyle/>
            <a:p>
              <a:r>
                <a:rPr lang="en-US" sz="3200" b="1">
                  <a:latin typeface="Gill Sans MT" panose="020B0502020104020203" pitchFamily="34" charset="77"/>
                </a:rPr>
                <a:t>DevFS</a:t>
              </a:r>
              <a:r>
                <a:rPr lang="en-US" sz="3200">
                  <a:latin typeface="Gill Sans MT" panose="020B0502020104020203" pitchFamily="34" charset="77"/>
                </a:rPr>
                <a:t> (FAST’ 18)</a:t>
              </a:r>
            </a:p>
            <a:p>
              <a:r>
                <a:rPr lang="en-US" sz="3200">
                  <a:latin typeface="Gill Sans MT" panose="020B0502020104020203" pitchFamily="34" charset="77"/>
                </a:rPr>
                <a:t>Insider (ATC’ 19)</a:t>
              </a:r>
            </a:p>
          </p:txBody>
        </p:sp>
      </p:grpSp>
    </p:spTree>
    <p:extLst>
      <p:ext uri="{BB962C8B-B14F-4D97-AF65-F5344CB8AC3E}">
        <p14:creationId xmlns:p14="http://schemas.microsoft.com/office/powerpoint/2010/main" val="278309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3C62A1-E959-2248-991D-E0AC759F476E}"/>
              </a:ext>
            </a:extLst>
          </p:cNvPr>
          <p:cNvSpPr>
            <a:spLocks noGrp="1"/>
          </p:cNvSpPr>
          <p:nvPr>
            <p:ph type="body" idx="1"/>
          </p:nvPr>
        </p:nvSpPr>
        <p:spPr>
          <a:xfrm>
            <a:off x="1388224" y="2873363"/>
            <a:ext cx="11521440" cy="5226073"/>
          </a:xfrm>
        </p:spPr>
        <p:txBody>
          <a:bodyPr/>
          <a:lstStyle/>
          <a:p>
            <a:pPr marL="800100" indent="-571500" algn="l">
              <a:buFont typeface="Arial" panose="020B0604020202020204" pitchFamily="34" charset="0"/>
              <a:buChar char="•"/>
            </a:pPr>
            <a:r>
              <a:rPr lang="en-US" sz="6000">
                <a:solidFill>
                  <a:schemeClr val="tx2">
                    <a:lumMod val="60000"/>
                    <a:lumOff val="40000"/>
                  </a:schemeClr>
                </a:solidFill>
              </a:rPr>
              <a:t>Background</a:t>
            </a:r>
          </a:p>
          <a:p>
            <a:pPr marL="800100" indent="-571500" algn="l">
              <a:buFont typeface="Arial" panose="020B0604020202020204" pitchFamily="34" charset="0"/>
              <a:buChar char="•"/>
            </a:pPr>
            <a:r>
              <a:rPr lang="en-US" sz="6000">
                <a:solidFill>
                  <a:schemeClr val="tx1">
                    <a:lumMod val="95000"/>
                    <a:lumOff val="5000"/>
                  </a:schemeClr>
                </a:solidFill>
              </a:rPr>
              <a:t>Motivation</a:t>
            </a:r>
          </a:p>
          <a:p>
            <a:pPr marL="800100" indent="-571500" algn="l">
              <a:buFont typeface="Arial" panose="020B0604020202020204" pitchFamily="34" charset="0"/>
              <a:buChar char="•"/>
            </a:pPr>
            <a:r>
              <a:rPr lang="en-US" sz="6000">
                <a:solidFill>
                  <a:schemeClr val="tx2">
                    <a:lumMod val="60000"/>
                    <a:lumOff val="40000"/>
                  </a:schemeClr>
                </a:solidFill>
              </a:rPr>
              <a:t>Design</a:t>
            </a:r>
          </a:p>
          <a:p>
            <a:pPr marL="800100" indent="-571500" algn="l">
              <a:buFont typeface="Arial" panose="020B0604020202020204" pitchFamily="34" charset="0"/>
              <a:buChar char="•"/>
            </a:pPr>
            <a:r>
              <a:rPr lang="en-US" sz="6000">
                <a:solidFill>
                  <a:schemeClr val="tx2">
                    <a:lumMod val="60000"/>
                    <a:lumOff val="40000"/>
                  </a:schemeClr>
                </a:solidFill>
              </a:rPr>
              <a:t>Evaluation</a:t>
            </a:r>
          </a:p>
          <a:p>
            <a:pPr marL="800100" indent="-571500" algn="l">
              <a:buFont typeface="Arial" panose="020B0604020202020204" pitchFamily="34" charset="0"/>
              <a:buChar char="•"/>
            </a:pPr>
            <a:r>
              <a:rPr lang="en-US" sz="6000">
                <a:solidFill>
                  <a:schemeClr val="tx2">
                    <a:lumMod val="60000"/>
                    <a:lumOff val="40000"/>
                  </a:schemeClr>
                </a:solidFill>
              </a:rPr>
              <a:t>Conclusion</a:t>
            </a:r>
          </a:p>
        </p:txBody>
      </p:sp>
      <p:sp>
        <p:nvSpPr>
          <p:cNvPr id="4" name="Slide Number Placeholder 3">
            <a:extLst>
              <a:ext uri="{FF2B5EF4-FFF2-40B4-BE49-F238E27FC236}">
                <a16:creationId xmlns:a16="http://schemas.microsoft.com/office/drawing/2014/main" id="{212B266B-1701-924B-B2D4-11DB472C3F0F}"/>
              </a:ext>
            </a:extLst>
          </p:cNvPr>
          <p:cNvSpPr>
            <a:spLocks noGrp="1"/>
          </p:cNvSpPr>
          <p:nvPr>
            <p:ph type="sldNum" idx="12"/>
          </p:nvPr>
        </p:nvSpPr>
        <p:spPr/>
        <p:txBody>
          <a:bodyPr/>
          <a:lstStyle/>
          <a:p>
            <a:fld id="{00000000-1234-1234-1234-123412341234}" type="slidenum">
              <a:rPr lang="en-US" smtClean="0"/>
              <a:pPr/>
              <a:t>6</a:t>
            </a:fld>
            <a:endParaRPr lang="en-US"/>
          </a:p>
        </p:txBody>
      </p:sp>
      <p:sp>
        <p:nvSpPr>
          <p:cNvPr id="8" name="Google Shape;47;p8">
            <a:extLst>
              <a:ext uri="{FF2B5EF4-FFF2-40B4-BE49-F238E27FC236}">
                <a16:creationId xmlns:a16="http://schemas.microsoft.com/office/drawing/2014/main" id="{0A3D96FD-0466-054F-90BB-E973C0FE9B5E}"/>
              </a:ext>
            </a:extLst>
          </p:cNvPr>
          <p:cNvSpPr txBox="1"/>
          <p:nvPr/>
        </p:nvSpPr>
        <p:spPr>
          <a:xfrm>
            <a:off x="727399" y="540953"/>
            <a:ext cx="14438859" cy="1153710"/>
          </a:xfrm>
          <a:prstGeom prst="rect">
            <a:avLst/>
          </a:prstGeom>
          <a:noFill/>
          <a:ln>
            <a:noFill/>
          </a:ln>
        </p:spPr>
        <p:txBody>
          <a:bodyPr spcFirstLastPara="1" wrap="square" lIns="45700" tIns="45700" rIns="45700" bIns="45700" anchor="t" anchorCtr="0">
            <a:noAutofit/>
          </a:bodyPr>
          <a:lstStyle/>
          <a:p>
            <a:pPr marL="0" marR="0" lvl="0" indent="0" algn="l" rtl="0">
              <a:lnSpc>
                <a:spcPct val="140625"/>
              </a:lnSpc>
              <a:spcBef>
                <a:spcPts val="0"/>
              </a:spcBef>
              <a:spcAft>
                <a:spcPts val="0"/>
              </a:spcAft>
              <a:buClr>
                <a:srgbClr val="000000"/>
              </a:buClr>
              <a:buSzPts val="6400"/>
              <a:buFont typeface="Gill Sans"/>
              <a:buNone/>
            </a:pPr>
            <a:r>
              <a:rPr lang="en-US" sz="6400" b="1" i="0" u="none" strike="noStrike" cap="none">
                <a:solidFill>
                  <a:srgbClr val="000000"/>
                </a:solidFill>
                <a:latin typeface="Gill Sans MT" panose="020B0502020104020203" pitchFamily="34" charset="0"/>
                <a:ea typeface="Gill Sans"/>
                <a:cs typeface="Gill Sans"/>
                <a:sym typeface="Gill Sans"/>
              </a:rPr>
              <a:t>Outline</a:t>
            </a:r>
            <a:endParaRPr sz="1400" b="0" i="0" u="none" strike="noStrike" cap="none">
              <a:solidFill>
                <a:srgbClr val="000000"/>
              </a:solidFill>
              <a:latin typeface="Gill Sans MT" panose="020B0502020104020203" pitchFamily="34" charset="0"/>
              <a:ea typeface="Gill Sans"/>
              <a:cs typeface="Gill Sans"/>
              <a:sym typeface="Gill Sans"/>
            </a:endParaRPr>
          </a:p>
        </p:txBody>
      </p:sp>
    </p:spTree>
    <p:extLst>
      <p:ext uri="{BB962C8B-B14F-4D97-AF65-F5344CB8AC3E}">
        <p14:creationId xmlns:p14="http://schemas.microsoft.com/office/powerpoint/2010/main" val="4601650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7</a:t>
            </a:fld>
            <a:endParaRPr/>
          </a:p>
        </p:txBody>
      </p:sp>
      <p:sp>
        <p:nvSpPr>
          <p:cNvPr id="8" name="Outline">
            <a:extLst>
              <a:ext uri="{FF2B5EF4-FFF2-40B4-BE49-F238E27FC236}">
                <a16:creationId xmlns:a16="http://schemas.microsoft.com/office/drawing/2014/main" id="{4A93BB00-4734-3A48-913A-D84A69EEFD2B}"/>
              </a:ext>
            </a:extLst>
          </p:cNvPr>
          <p:cNvSpPr txBox="1"/>
          <p:nvPr/>
        </p:nvSpPr>
        <p:spPr>
          <a:xfrm>
            <a:off x="872631" y="332536"/>
            <a:ext cx="14964994" cy="1252262"/>
          </a:xfrm>
          <a:prstGeom prst="rect">
            <a:avLst/>
          </a:prstGeom>
          <a:ln w="12700">
            <a:miter lim="400000"/>
          </a:ln>
          <a:extLst>
            <a:ext uri="{C572A759-6A51-4108-AA02-DFA0A04FC94B}">
              <ma14:wrappingTextBoxFlag xmlns:ma14="http://schemas.microsoft.com/office/mac/drawingml/2011/main" xmlns=""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lvl="0">
              <a:lnSpc>
                <a:spcPct val="140625"/>
              </a:lnSpc>
              <a:buSzPts val="6400"/>
            </a:pPr>
            <a:r>
              <a:rPr lang="en-US" sz="6000">
                <a:latin typeface="Gill Sans MT" panose="020B0502020104020203" pitchFamily="34" charset="0"/>
                <a:ea typeface="Gill Sans"/>
                <a:cs typeface="Gill Sans"/>
                <a:sym typeface="Gill Sans"/>
              </a:rPr>
              <a:t>Design Classes Summary</a:t>
            </a:r>
            <a:endParaRPr lang="en-US" sz="6000" b="0">
              <a:latin typeface="Gill Sans MT" panose="020B0502020104020203" pitchFamily="34" charset="0"/>
              <a:ea typeface="Gill Sans"/>
              <a:cs typeface="Gill Sans"/>
              <a:sym typeface="Gill Sans"/>
            </a:endParaRPr>
          </a:p>
        </p:txBody>
      </p:sp>
      <p:graphicFrame>
        <p:nvGraphicFramePr>
          <p:cNvPr id="2" name="Table 1">
            <a:extLst>
              <a:ext uri="{FF2B5EF4-FFF2-40B4-BE49-F238E27FC236}">
                <a16:creationId xmlns:a16="http://schemas.microsoft.com/office/drawing/2014/main" id="{6A989DE4-3E8A-8547-B2EB-BD56AEA0EB92}"/>
              </a:ext>
            </a:extLst>
          </p:cNvPr>
          <p:cNvGraphicFramePr>
            <a:graphicFrameLocks noGrp="1"/>
          </p:cNvGraphicFramePr>
          <p:nvPr>
            <p:extLst>
              <p:ext uri="{D42A27DB-BD31-4B8C-83A1-F6EECF244321}">
                <p14:modId xmlns:p14="http://schemas.microsoft.com/office/powerpoint/2010/main" val="1605386040"/>
              </p:ext>
            </p:extLst>
          </p:nvPr>
        </p:nvGraphicFramePr>
        <p:xfrm>
          <a:off x="872631" y="2110632"/>
          <a:ext cx="11820984" cy="7063430"/>
        </p:xfrm>
        <a:graphic>
          <a:graphicData uri="http://schemas.openxmlformats.org/drawingml/2006/table">
            <a:tbl>
              <a:tblPr firstRow="1" bandRow="1">
                <a:tableStyleId>{5940675A-B579-460E-94D1-54222C63F5DA}</a:tableStyleId>
              </a:tblPr>
              <a:tblGrid>
                <a:gridCol w="2741426">
                  <a:extLst>
                    <a:ext uri="{9D8B030D-6E8A-4147-A177-3AD203B41FA5}">
                      <a16:colId xmlns:a16="http://schemas.microsoft.com/office/drawing/2014/main" val="3934564178"/>
                    </a:ext>
                  </a:extLst>
                </a:gridCol>
                <a:gridCol w="2460172">
                  <a:extLst>
                    <a:ext uri="{9D8B030D-6E8A-4147-A177-3AD203B41FA5}">
                      <a16:colId xmlns:a16="http://schemas.microsoft.com/office/drawing/2014/main" val="1312641064"/>
                    </a:ext>
                  </a:extLst>
                </a:gridCol>
                <a:gridCol w="1655064">
                  <a:extLst>
                    <a:ext uri="{9D8B030D-6E8A-4147-A177-3AD203B41FA5}">
                      <a16:colId xmlns:a16="http://schemas.microsoft.com/office/drawing/2014/main" val="2861776390"/>
                    </a:ext>
                  </a:extLst>
                </a:gridCol>
                <a:gridCol w="1654629">
                  <a:extLst>
                    <a:ext uri="{9D8B030D-6E8A-4147-A177-3AD203B41FA5}">
                      <a16:colId xmlns:a16="http://schemas.microsoft.com/office/drawing/2014/main" val="631560153"/>
                    </a:ext>
                  </a:extLst>
                </a:gridCol>
                <a:gridCol w="1655064">
                  <a:extLst>
                    <a:ext uri="{9D8B030D-6E8A-4147-A177-3AD203B41FA5}">
                      <a16:colId xmlns:a16="http://schemas.microsoft.com/office/drawing/2014/main" val="3369590655"/>
                    </a:ext>
                  </a:extLst>
                </a:gridCol>
                <a:gridCol w="1654629">
                  <a:extLst>
                    <a:ext uri="{9D8B030D-6E8A-4147-A177-3AD203B41FA5}">
                      <a16:colId xmlns:a16="http://schemas.microsoft.com/office/drawing/2014/main" val="2694328576"/>
                    </a:ext>
                  </a:extLst>
                </a:gridCol>
              </a:tblGrid>
              <a:tr h="2503898">
                <a:tc>
                  <a:txBody>
                    <a:bodyPr/>
                    <a:lstStyle/>
                    <a:p>
                      <a:pPr algn="ctr"/>
                      <a:r>
                        <a:rPr lang="en-US" sz="3200" b="0">
                          <a:latin typeface="Gill Sans MT" panose="020B0502020104020203" pitchFamily="34" charset="77"/>
                        </a:rPr>
                        <a:t>Classes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File </a:t>
                      </a:r>
                    </a:p>
                    <a:p>
                      <a:pPr algn="ctr"/>
                      <a:r>
                        <a:rPr lang="en-US" sz="3200" b="0">
                          <a:latin typeface="Gill Sans MT" panose="020B0502020104020203" pitchFamily="34" charset="77"/>
                        </a:rPr>
                        <a:t>System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Direct-Access</a:t>
                      </a:r>
                    </a:p>
                  </a:txBody>
                  <a:tcPr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Utilize Host CPU</a:t>
                      </a:r>
                    </a:p>
                  </a:txBody>
                  <a:tcPr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Utilize Storage CPU</a:t>
                      </a:r>
                    </a:p>
                  </a:txBody>
                  <a:tcPr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Fine-grained Concurrency</a:t>
                      </a:r>
                    </a:p>
                  </a:txBody>
                  <a:tcPr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28429628"/>
                  </a:ext>
                </a:extLst>
              </a:tr>
              <a:tr h="1139883">
                <a:tc>
                  <a:txBody>
                    <a:bodyPr/>
                    <a:lstStyle/>
                    <a:p>
                      <a:pPr algn="ctr"/>
                      <a:r>
                        <a:rPr lang="en-US" sz="3200" b="0">
                          <a:latin typeface="Gill Sans MT" panose="020B0502020104020203" pitchFamily="34" charset="77"/>
                        </a:rPr>
                        <a:t>Kernel-FS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ext4-DAX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09209188"/>
                  </a:ext>
                </a:extLst>
              </a:tr>
              <a:tr h="1139883">
                <a:tc>
                  <a:txBody>
                    <a:bodyPr/>
                    <a:lstStyle/>
                    <a:p>
                      <a:pPr algn="ctr"/>
                      <a:r>
                        <a:rPr lang="en-US" sz="3200" b="0">
                          <a:latin typeface="Gill Sans MT" panose="020B0502020104020203" pitchFamily="34" charset="77"/>
                        </a:rPr>
                        <a:t>User-FS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SplitFS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21039905"/>
                  </a:ext>
                </a:extLst>
              </a:tr>
              <a:tr h="1139883">
                <a:tc>
                  <a:txBody>
                    <a:bodyPr/>
                    <a:lstStyle/>
                    <a:p>
                      <a:pPr algn="ctr"/>
                      <a:r>
                        <a:rPr lang="en-US" sz="3200" b="0">
                          <a:latin typeface="Gill Sans MT" panose="020B0502020104020203" pitchFamily="34" charset="77"/>
                        </a:rPr>
                        <a:t>Firmware-FS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DevFS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8737760"/>
                  </a:ext>
                </a:extLst>
              </a:tr>
              <a:tr h="1139883">
                <a:tc>
                  <a:txBody>
                    <a:bodyPr/>
                    <a:lstStyle/>
                    <a:p>
                      <a:pPr algn="ctr"/>
                      <a:r>
                        <a:rPr lang="en-US" sz="3200" b="0">
                          <a:latin typeface="Gill Sans MT" panose="020B0502020104020203" pitchFamily="34" charset="77"/>
                        </a:rPr>
                        <a:t>Cross-FS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200" b="0">
                          <a:latin typeface="Gill Sans MT" panose="020B0502020104020203" pitchFamily="34" charset="77"/>
                        </a:rPr>
                        <a:t>CrossFS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3200" b="0">
                        <a:latin typeface="Gill Sans MT" panose="020B0502020104020203" pitchFamily="34" charset="7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7606074"/>
                  </a:ext>
                </a:extLst>
              </a:tr>
            </a:tbl>
          </a:graphicData>
        </a:graphic>
      </p:graphicFrame>
      <p:grpSp>
        <p:nvGrpSpPr>
          <p:cNvPr id="3" name="Group 2">
            <a:extLst>
              <a:ext uri="{FF2B5EF4-FFF2-40B4-BE49-F238E27FC236}">
                <a16:creationId xmlns:a16="http://schemas.microsoft.com/office/drawing/2014/main" id="{130C0117-C42F-E741-B623-8218C232D5F9}"/>
              </a:ext>
            </a:extLst>
          </p:cNvPr>
          <p:cNvGrpSpPr/>
          <p:nvPr/>
        </p:nvGrpSpPr>
        <p:grpSpPr>
          <a:xfrm>
            <a:off x="6566775" y="8154814"/>
            <a:ext cx="5874815" cy="902231"/>
            <a:chOff x="6790830" y="10064240"/>
            <a:chExt cx="5874815" cy="902231"/>
          </a:xfrm>
        </p:grpSpPr>
        <p:pic>
          <p:nvPicPr>
            <p:cNvPr id="11" name="Picture 10" descr="A picture containing businesscard&#10;&#10;Description automatically generated">
              <a:extLst>
                <a:ext uri="{FF2B5EF4-FFF2-40B4-BE49-F238E27FC236}">
                  <a16:creationId xmlns:a16="http://schemas.microsoft.com/office/drawing/2014/main" id="{F2C9044F-4B00-B243-B1B1-C506E843251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90830" y="10064242"/>
              <a:ext cx="902229" cy="902229"/>
            </a:xfrm>
            <a:prstGeom prst="rect">
              <a:avLst/>
            </a:prstGeom>
          </p:spPr>
        </p:pic>
        <p:pic>
          <p:nvPicPr>
            <p:cNvPr id="12" name="Picture 11" descr="A picture containing businesscard&#10;&#10;Description automatically generated">
              <a:extLst>
                <a:ext uri="{FF2B5EF4-FFF2-40B4-BE49-F238E27FC236}">
                  <a16:creationId xmlns:a16="http://schemas.microsoft.com/office/drawing/2014/main" id="{CCFC4825-21C9-4546-BE58-217AC403FE4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8472" y="10064241"/>
              <a:ext cx="902229" cy="902229"/>
            </a:xfrm>
            <a:prstGeom prst="rect">
              <a:avLst/>
            </a:prstGeom>
          </p:spPr>
        </p:pic>
        <p:pic>
          <p:nvPicPr>
            <p:cNvPr id="13" name="Picture 12" descr="A picture containing businesscard&#10;&#10;Description automatically generated">
              <a:extLst>
                <a:ext uri="{FF2B5EF4-FFF2-40B4-BE49-F238E27FC236}">
                  <a16:creationId xmlns:a16="http://schemas.microsoft.com/office/drawing/2014/main" id="{157E7EBA-C586-2A4F-8D44-B9FE39A9A14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88728" y="10064240"/>
              <a:ext cx="902229" cy="902229"/>
            </a:xfrm>
            <a:prstGeom prst="rect">
              <a:avLst/>
            </a:prstGeom>
          </p:spPr>
        </p:pic>
        <p:pic>
          <p:nvPicPr>
            <p:cNvPr id="14" name="Picture 13" descr="A picture containing businesscard&#10;&#10;Description automatically generated">
              <a:extLst>
                <a:ext uri="{FF2B5EF4-FFF2-40B4-BE49-F238E27FC236}">
                  <a16:creationId xmlns:a16="http://schemas.microsoft.com/office/drawing/2014/main" id="{3BEA736A-FCC5-3E46-BB9F-42630DB6C18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763416" y="10064240"/>
              <a:ext cx="902229" cy="902229"/>
            </a:xfrm>
            <a:prstGeom prst="rect">
              <a:avLst/>
            </a:prstGeom>
          </p:spPr>
        </p:pic>
      </p:grpSp>
      <p:grpSp>
        <p:nvGrpSpPr>
          <p:cNvPr id="4" name="Group 3">
            <a:extLst>
              <a:ext uri="{FF2B5EF4-FFF2-40B4-BE49-F238E27FC236}">
                <a16:creationId xmlns:a16="http://schemas.microsoft.com/office/drawing/2014/main" id="{32550267-C63C-6943-B8B7-747DE6ED1378}"/>
              </a:ext>
            </a:extLst>
          </p:cNvPr>
          <p:cNvGrpSpPr/>
          <p:nvPr/>
        </p:nvGrpSpPr>
        <p:grpSpPr>
          <a:xfrm>
            <a:off x="6566775" y="6996932"/>
            <a:ext cx="5780616" cy="951138"/>
            <a:chOff x="6735411" y="9946410"/>
            <a:chExt cx="5780616" cy="951138"/>
          </a:xfrm>
        </p:grpSpPr>
        <p:pic>
          <p:nvPicPr>
            <p:cNvPr id="20" name="Picture 19" descr="A picture containing businesscard&#10;&#10;Description automatically generated">
              <a:extLst>
                <a:ext uri="{FF2B5EF4-FFF2-40B4-BE49-F238E27FC236}">
                  <a16:creationId xmlns:a16="http://schemas.microsoft.com/office/drawing/2014/main" id="{4842FD2D-174B-9245-94C6-5B144EFC842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35411" y="9975514"/>
              <a:ext cx="902229" cy="902229"/>
            </a:xfrm>
            <a:prstGeom prst="rect">
              <a:avLst/>
            </a:prstGeom>
          </p:spPr>
        </p:pic>
        <p:sp>
          <p:nvSpPr>
            <p:cNvPr id="21" name="Multiplication Sign 23">
              <a:extLst>
                <a:ext uri="{FF2B5EF4-FFF2-40B4-BE49-F238E27FC236}">
                  <a16:creationId xmlns:a16="http://schemas.microsoft.com/office/drawing/2014/main" id="{0ADE3E4B-E414-A347-B840-9015F4FE2FBB}"/>
                </a:ext>
              </a:extLst>
            </p:cNvPr>
            <p:cNvSpPr/>
            <p:nvPr/>
          </p:nvSpPr>
          <p:spPr>
            <a:xfrm>
              <a:off x="8274837" y="9966215"/>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pic>
          <p:nvPicPr>
            <p:cNvPr id="22" name="Picture 21" descr="A picture containing businesscard&#10;&#10;Description automatically generated">
              <a:extLst>
                <a:ext uri="{FF2B5EF4-FFF2-40B4-BE49-F238E27FC236}">
                  <a16:creationId xmlns:a16="http://schemas.microsoft.com/office/drawing/2014/main" id="{C8D883F7-A95E-E84B-BCF0-5E932039368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33310" y="9986247"/>
              <a:ext cx="902229" cy="902229"/>
            </a:xfrm>
            <a:prstGeom prst="rect">
              <a:avLst/>
            </a:prstGeom>
          </p:spPr>
        </p:pic>
        <p:sp>
          <p:nvSpPr>
            <p:cNvPr id="24" name="Multiplication Sign 23">
              <a:extLst>
                <a:ext uri="{FF2B5EF4-FFF2-40B4-BE49-F238E27FC236}">
                  <a16:creationId xmlns:a16="http://schemas.microsoft.com/office/drawing/2014/main" id="{2B21F6C3-FB3D-8A41-951E-83B94F55439C}"/>
                </a:ext>
              </a:extLst>
            </p:cNvPr>
            <p:cNvSpPr/>
            <p:nvPr/>
          </p:nvSpPr>
          <p:spPr>
            <a:xfrm>
              <a:off x="11613798" y="9946410"/>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grpSp>
      <p:grpSp>
        <p:nvGrpSpPr>
          <p:cNvPr id="6" name="Group 5">
            <a:extLst>
              <a:ext uri="{FF2B5EF4-FFF2-40B4-BE49-F238E27FC236}">
                <a16:creationId xmlns:a16="http://schemas.microsoft.com/office/drawing/2014/main" id="{EA731DE6-E23A-9D46-BE48-2868FCFF14BF}"/>
              </a:ext>
            </a:extLst>
          </p:cNvPr>
          <p:cNvGrpSpPr/>
          <p:nvPr/>
        </p:nvGrpSpPr>
        <p:grpSpPr>
          <a:xfrm>
            <a:off x="6570583" y="5861457"/>
            <a:ext cx="5776808" cy="945983"/>
            <a:chOff x="6862234" y="10124732"/>
            <a:chExt cx="5776808" cy="945983"/>
          </a:xfrm>
        </p:grpSpPr>
        <p:sp>
          <p:nvSpPr>
            <p:cNvPr id="26" name="Multiplication Sign 23">
              <a:extLst>
                <a:ext uri="{FF2B5EF4-FFF2-40B4-BE49-F238E27FC236}">
                  <a16:creationId xmlns:a16="http://schemas.microsoft.com/office/drawing/2014/main" id="{7ACEE8EA-9D6D-C049-892D-3A1B4974C927}"/>
                </a:ext>
              </a:extLst>
            </p:cNvPr>
            <p:cNvSpPr/>
            <p:nvPr/>
          </p:nvSpPr>
          <p:spPr>
            <a:xfrm>
              <a:off x="11736813" y="10136153"/>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pic>
          <p:nvPicPr>
            <p:cNvPr id="27" name="Picture 26" descr="A picture containing businesscard&#10;&#10;Description automatically generated">
              <a:extLst>
                <a:ext uri="{FF2B5EF4-FFF2-40B4-BE49-F238E27FC236}">
                  <a16:creationId xmlns:a16="http://schemas.microsoft.com/office/drawing/2014/main" id="{CA5B0CBA-5C3A-4244-9686-876DCDC1975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99774" y="10168486"/>
              <a:ext cx="902229" cy="902229"/>
            </a:xfrm>
            <a:prstGeom prst="rect">
              <a:avLst/>
            </a:prstGeom>
          </p:spPr>
        </p:pic>
        <p:sp>
          <p:nvSpPr>
            <p:cNvPr id="28" name="Multiplication Sign 23">
              <a:extLst>
                <a:ext uri="{FF2B5EF4-FFF2-40B4-BE49-F238E27FC236}">
                  <a16:creationId xmlns:a16="http://schemas.microsoft.com/office/drawing/2014/main" id="{724CD467-57C6-BD49-8D14-2F3BADFAD65C}"/>
                </a:ext>
              </a:extLst>
            </p:cNvPr>
            <p:cNvSpPr/>
            <p:nvPr/>
          </p:nvSpPr>
          <p:spPr>
            <a:xfrm>
              <a:off x="10106177" y="10124732"/>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31" name="Oval 30">
              <a:extLst>
                <a:ext uri="{FF2B5EF4-FFF2-40B4-BE49-F238E27FC236}">
                  <a16:creationId xmlns:a16="http://schemas.microsoft.com/office/drawing/2014/main" id="{E059507C-ED39-2E4A-887C-C72580CA1331}"/>
                </a:ext>
              </a:extLst>
            </p:cNvPr>
            <p:cNvSpPr/>
            <p:nvPr/>
          </p:nvSpPr>
          <p:spPr>
            <a:xfrm>
              <a:off x="6862234" y="10270125"/>
              <a:ext cx="675406" cy="672889"/>
            </a:xfrm>
            <a:prstGeom prst="ellipse">
              <a:avLst/>
            </a:prstGeom>
            <a:solidFill>
              <a:srgbClr val="FFFF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grpSp>
      <p:grpSp>
        <p:nvGrpSpPr>
          <p:cNvPr id="32" name="Group 31">
            <a:extLst>
              <a:ext uri="{FF2B5EF4-FFF2-40B4-BE49-F238E27FC236}">
                <a16:creationId xmlns:a16="http://schemas.microsoft.com/office/drawing/2014/main" id="{9F5B286C-4544-E54E-841D-C70602A35C28}"/>
              </a:ext>
            </a:extLst>
          </p:cNvPr>
          <p:cNvGrpSpPr/>
          <p:nvPr/>
        </p:nvGrpSpPr>
        <p:grpSpPr>
          <a:xfrm>
            <a:off x="6448094" y="4741923"/>
            <a:ext cx="5884748" cy="952490"/>
            <a:chOff x="6735410" y="10099638"/>
            <a:chExt cx="5884748" cy="952490"/>
          </a:xfrm>
        </p:grpSpPr>
        <p:sp>
          <p:nvSpPr>
            <p:cNvPr id="29" name="Multiplication Sign 23">
              <a:extLst>
                <a:ext uri="{FF2B5EF4-FFF2-40B4-BE49-F238E27FC236}">
                  <a16:creationId xmlns:a16="http://schemas.microsoft.com/office/drawing/2014/main" id="{2BE020E0-308B-5847-955F-815AD9658863}"/>
                </a:ext>
              </a:extLst>
            </p:cNvPr>
            <p:cNvSpPr/>
            <p:nvPr/>
          </p:nvSpPr>
          <p:spPr>
            <a:xfrm>
              <a:off x="6735410" y="10120795"/>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pic>
          <p:nvPicPr>
            <p:cNvPr id="30" name="Picture 29" descr="A picture containing businesscard&#10;&#10;Description automatically generated">
              <a:extLst>
                <a:ext uri="{FF2B5EF4-FFF2-40B4-BE49-F238E27FC236}">
                  <a16:creationId xmlns:a16="http://schemas.microsoft.com/office/drawing/2014/main" id="{189752C8-DF89-454C-8E46-14B78BECF85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66049" y="10117806"/>
              <a:ext cx="902229" cy="902229"/>
            </a:xfrm>
            <a:prstGeom prst="rect">
              <a:avLst/>
            </a:prstGeom>
          </p:spPr>
        </p:pic>
        <p:sp>
          <p:nvSpPr>
            <p:cNvPr id="33" name="Multiplication Sign 23">
              <a:extLst>
                <a:ext uri="{FF2B5EF4-FFF2-40B4-BE49-F238E27FC236}">
                  <a16:creationId xmlns:a16="http://schemas.microsoft.com/office/drawing/2014/main" id="{D27E314D-EEE3-EE4B-9348-A50881BEBCD8}"/>
                </a:ext>
              </a:extLst>
            </p:cNvPr>
            <p:cNvSpPr/>
            <p:nvPr/>
          </p:nvSpPr>
          <p:spPr>
            <a:xfrm>
              <a:off x="10059739" y="10106976"/>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34" name="Multiplication Sign 23">
              <a:extLst>
                <a:ext uri="{FF2B5EF4-FFF2-40B4-BE49-F238E27FC236}">
                  <a16:creationId xmlns:a16="http://schemas.microsoft.com/office/drawing/2014/main" id="{1C1440F4-8234-E54F-9CB7-816409E20836}"/>
                </a:ext>
              </a:extLst>
            </p:cNvPr>
            <p:cNvSpPr/>
            <p:nvPr/>
          </p:nvSpPr>
          <p:spPr>
            <a:xfrm>
              <a:off x="11717929" y="10099638"/>
              <a:ext cx="902229" cy="931333"/>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grpSp>
      <p:sp>
        <p:nvSpPr>
          <p:cNvPr id="36" name="Rounded Rectangular Callout 35">
            <a:extLst>
              <a:ext uri="{FF2B5EF4-FFF2-40B4-BE49-F238E27FC236}">
                <a16:creationId xmlns:a16="http://schemas.microsoft.com/office/drawing/2014/main" id="{888D33A8-11D9-6C40-BD33-1A961BC029EF}"/>
              </a:ext>
            </a:extLst>
          </p:cNvPr>
          <p:cNvSpPr/>
          <p:nvPr/>
        </p:nvSpPr>
        <p:spPr>
          <a:xfrm>
            <a:off x="13149944" y="5968173"/>
            <a:ext cx="2756495" cy="1919742"/>
          </a:xfrm>
          <a:prstGeom prst="wedgeRoundRectCallout">
            <a:avLst>
              <a:gd name="adj1" fmla="val -35570"/>
              <a:gd name="adj2" fmla="val 84561"/>
              <a:gd name="adj3" fmla="val 16667"/>
            </a:avLst>
          </a:prstGeom>
          <a:noFill/>
          <a:ln w="3492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a:solidFill>
                  <a:schemeClr val="tx1"/>
                </a:solidFill>
                <a:latin typeface="Gill Sans MT" panose="020B0502020104020203" pitchFamily="34" charset="77"/>
              </a:rPr>
              <a:t>Ideal for achieving higher performance</a:t>
            </a:r>
          </a:p>
        </p:txBody>
      </p:sp>
      <p:sp>
        <p:nvSpPr>
          <p:cNvPr id="35" name="Oval 34">
            <a:extLst>
              <a:ext uri="{FF2B5EF4-FFF2-40B4-BE49-F238E27FC236}">
                <a16:creationId xmlns:a16="http://schemas.microsoft.com/office/drawing/2014/main" id="{CA7D0C5A-C4B5-C443-AAEC-A7C22ACA2551}"/>
              </a:ext>
            </a:extLst>
          </p:cNvPr>
          <p:cNvSpPr/>
          <p:nvPr/>
        </p:nvSpPr>
        <p:spPr>
          <a:xfrm>
            <a:off x="747910" y="8047152"/>
            <a:ext cx="12402034" cy="1126910"/>
          </a:xfrm>
          <a:prstGeom prst="ellipse">
            <a:avLst/>
          </a:prstGeom>
          <a:noFill/>
          <a:ln w="3492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C5CFA6A4-E9E5-BC4E-B1D1-65B5D10751DA}"/>
              </a:ext>
            </a:extLst>
          </p:cNvPr>
          <p:cNvSpPr txBox="1"/>
          <p:nvPr/>
        </p:nvSpPr>
        <p:spPr>
          <a:xfrm>
            <a:off x="9473658" y="9748315"/>
            <a:ext cx="6363968" cy="584775"/>
          </a:xfrm>
          <a:prstGeom prst="rect">
            <a:avLst/>
          </a:prstGeom>
          <a:noFill/>
        </p:spPr>
        <p:txBody>
          <a:bodyPr wrap="square" rtlCol="0">
            <a:spAutoFit/>
          </a:bodyPr>
          <a:lstStyle/>
          <a:p>
            <a:r>
              <a:rPr lang="en-US" sz="3200" i="1">
                <a:latin typeface="Gill Sans MT" panose="020B0502020104020203" pitchFamily="34" charset="77"/>
              </a:rPr>
              <a:t>More file systems discussed in the paper</a:t>
            </a:r>
          </a:p>
        </p:txBody>
      </p:sp>
      <p:grpSp>
        <p:nvGrpSpPr>
          <p:cNvPr id="5" name="Group 4">
            <a:extLst>
              <a:ext uri="{FF2B5EF4-FFF2-40B4-BE49-F238E27FC236}">
                <a16:creationId xmlns:a16="http://schemas.microsoft.com/office/drawing/2014/main" id="{E46307A5-7B89-E545-ADC8-AE094CF4BD0A}"/>
              </a:ext>
            </a:extLst>
          </p:cNvPr>
          <p:cNvGrpSpPr/>
          <p:nvPr/>
        </p:nvGrpSpPr>
        <p:grpSpPr>
          <a:xfrm>
            <a:off x="12909466" y="2185199"/>
            <a:ext cx="3308204" cy="2184436"/>
            <a:chOff x="12909466" y="2185199"/>
            <a:chExt cx="3308204" cy="2184436"/>
          </a:xfrm>
        </p:grpSpPr>
        <p:sp>
          <p:nvSpPr>
            <p:cNvPr id="7" name="TextBox 6">
              <a:extLst>
                <a:ext uri="{FF2B5EF4-FFF2-40B4-BE49-F238E27FC236}">
                  <a16:creationId xmlns:a16="http://schemas.microsoft.com/office/drawing/2014/main" id="{E9EB8E61-AFFE-F04B-8748-CEDB5A5204DC}"/>
                </a:ext>
              </a:extLst>
            </p:cNvPr>
            <p:cNvSpPr txBox="1"/>
            <p:nvPr/>
          </p:nvSpPr>
          <p:spPr>
            <a:xfrm>
              <a:off x="15140763" y="3593805"/>
              <a:ext cx="184731" cy="307777"/>
            </a:xfrm>
            <a:prstGeom prst="rect">
              <a:avLst/>
            </a:prstGeom>
            <a:noFill/>
          </p:spPr>
          <p:txBody>
            <a:bodyPr wrap="none" rtlCol="0">
              <a:spAutoFit/>
            </a:bodyPr>
            <a:lstStyle/>
            <a:p>
              <a:endParaRPr lang="en-US"/>
            </a:p>
          </p:txBody>
        </p:sp>
        <p:sp>
          <p:nvSpPr>
            <p:cNvPr id="37" name="Oval 36">
              <a:extLst>
                <a:ext uri="{FF2B5EF4-FFF2-40B4-BE49-F238E27FC236}">
                  <a16:creationId xmlns:a16="http://schemas.microsoft.com/office/drawing/2014/main" id="{BC622E38-34A4-4E45-95E8-B19985070C3D}"/>
                </a:ext>
              </a:extLst>
            </p:cNvPr>
            <p:cNvSpPr/>
            <p:nvPr/>
          </p:nvSpPr>
          <p:spPr>
            <a:xfrm>
              <a:off x="13009608" y="3135172"/>
              <a:ext cx="312729" cy="311564"/>
            </a:xfrm>
            <a:prstGeom prst="ellipse">
              <a:avLst/>
            </a:prstGeom>
            <a:solidFill>
              <a:srgbClr val="FFFF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pic>
          <p:nvPicPr>
            <p:cNvPr id="39" name="Picture 38" descr="A picture containing businesscard&#10;&#10;Description automatically generated">
              <a:extLst>
                <a:ext uri="{FF2B5EF4-FFF2-40B4-BE49-F238E27FC236}">
                  <a16:creationId xmlns:a16="http://schemas.microsoft.com/office/drawing/2014/main" id="{7F795AF5-8C72-A049-BC3A-6A99023D7A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26859" y="2238473"/>
              <a:ext cx="478228" cy="478228"/>
            </a:xfrm>
            <a:prstGeom prst="rect">
              <a:avLst/>
            </a:prstGeom>
          </p:spPr>
        </p:pic>
        <p:sp>
          <p:nvSpPr>
            <p:cNvPr id="40" name="Multiplication Sign 23">
              <a:extLst>
                <a:ext uri="{FF2B5EF4-FFF2-40B4-BE49-F238E27FC236}">
                  <a16:creationId xmlns:a16="http://schemas.microsoft.com/office/drawing/2014/main" id="{9D39BB74-60DA-1E43-8F3D-93F5E164D2FC}"/>
                </a:ext>
              </a:extLst>
            </p:cNvPr>
            <p:cNvSpPr/>
            <p:nvPr/>
          </p:nvSpPr>
          <p:spPr>
            <a:xfrm>
              <a:off x="12909466" y="3812468"/>
              <a:ext cx="513011" cy="529560"/>
            </a:xfrm>
            <a:prstGeom prst="mathMultiply">
              <a:avLst/>
            </a:prstGeom>
            <a:solidFill>
              <a:srgbClr val="FF0000"/>
            </a:solidFill>
            <a:ln w="25400" cap="flat">
              <a:solidFill>
                <a:schemeClr val="tx1">
                  <a:lumMod val="95000"/>
                  <a:lumOff val="5000"/>
                </a:schemeClr>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41" name="TextBox 40">
              <a:extLst>
                <a:ext uri="{FF2B5EF4-FFF2-40B4-BE49-F238E27FC236}">
                  <a16:creationId xmlns:a16="http://schemas.microsoft.com/office/drawing/2014/main" id="{E349410A-BA14-5B44-B767-D67570AAAFE3}"/>
                </a:ext>
              </a:extLst>
            </p:cNvPr>
            <p:cNvSpPr txBox="1"/>
            <p:nvPr/>
          </p:nvSpPr>
          <p:spPr>
            <a:xfrm>
              <a:off x="13461175" y="2185199"/>
              <a:ext cx="1258441" cy="584775"/>
            </a:xfrm>
            <a:prstGeom prst="rect">
              <a:avLst/>
            </a:prstGeom>
            <a:noFill/>
          </p:spPr>
          <p:txBody>
            <a:bodyPr wrap="square" rtlCol="0">
              <a:spAutoFit/>
            </a:bodyPr>
            <a:lstStyle/>
            <a:p>
              <a:r>
                <a:rPr lang="en-US" sz="3200">
                  <a:latin typeface="Gill Sans MT" panose="020B0502020104020203" pitchFamily="34" charset="77"/>
                </a:rPr>
                <a:t>Satisfy</a:t>
              </a:r>
            </a:p>
          </p:txBody>
        </p:sp>
        <p:sp>
          <p:nvSpPr>
            <p:cNvPr id="42" name="TextBox 41">
              <a:extLst>
                <a:ext uri="{FF2B5EF4-FFF2-40B4-BE49-F238E27FC236}">
                  <a16:creationId xmlns:a16="http://schemas.microsoft.com/office/drawing/2014/main" id="{B73A75DB-8BEA-474F-9CAD-59AC260F6FE5}"/>
                </a:ext>
              </a:extLst>
            </p:cNvPr>
            <p:cNvSpPr txBox="1"/>
            <p:nvPr/>
          </p:nvSpPr>
          <p:spPr>
            <a:xfrm>
              <a:off x="13490581" y="3784860"/>
              <a:ext cx="1977511" cy="584775"/>
            </a:xfrm>
            <a:prstGeom prst="rect">
              <a:avLst/>
            </a:prstGeom>
            <a:noFill/>
          </p:spPr>
          <p:txBody>
            <a:bodyPr wrap="square" rtlCol="0">
              <a:spAutoFit/>
            </a:bodyPr>
            <a:lstStyle/>
            <a:p>
              <a:r>
                <a:rPr lang="en-US" sz="3200">
                  <a:latin typeface="Gill Sans MT" panose="020B0502020104020203" pitchFamily="34" charset="77"/>
                </a:rPr>
                <a:t>Not satisfy</a:t>
              </a:r>
            </a:p>
          </p:txBody>
        </p:sp>
        <p:sp>
          <p:nvSpPr>
            <p:cNvPr id="44" name="TextBox 43">
              <a:extLst>
                <a:ext uri="{FF2B5EF4-FFF2-40B4-BE49-F238E27FC236}">
                  <a16:creationId xmlns:a16="http://schemas.microsoft.com/office/drawing/2014/main" id="{A012A4FF-CE8C-E344-B3E9-012B48F41996}"/>
                </a:ext>
              </a:extLst>
            </p:cNvPr>
            <p:cNvSpPr txBox="1"/>
            <p:nvPr/>
          </p:nvSpPr>
          <p:spPr>
            <a:xfrm>
              <a:off x="13461175" y="2998566"/>
              <a:ext cx="2756495" cy="584775"/>
            </a:xfrm>
            <a:prstGeom prst="rect">
              <a:avLst/>
            </a:prstGeom>
            <a:noFill/>
          </p:spPr>
          <p:txBody>
            <a:bodyPr wrap="square" rtlCol="0">
              <a:spAutoFit/>
            </a:bodyPr>
            <a:lstStyle/>
            <a:p>
              <a:r>
                <a:rPr lang="en-US" sz="3200">
                  <a:latin typeface="Gill Sans MT" panose="020B0502020104020203" pitchFamily="34" charset="77"/>
                </a:rPr>
                <a:t>Partially satisfy</a:t>
              </a:r>
            </a:p>
          </p:txBody>
        </p:sp>
      </p:grpSp>
      <p:sp>
        <p:nvSpPr>
          <p:cNvPr id="43" name="Oval 42">
            <a:extLst>
              <a:ext uri="{FF2B5EF4-FFF2-40B4-BE49-F238E27FC236}">
                <a16:creationId xmlns:a16="http://schemas.microsoft.com/office/drawing/2014/main" id="{EAB214CF-20EA-0742-B8A8-B70CF77F0A72}"/>
              </a:ext>
            </a:extLst>
          </p:cNvPr>
          <p:cNvSpPr/>
          <p:nvPr/>
        </p:nvSpPr>
        <p:spPr>
          <a:xfrm>
            <a:off x="11248699" y="4498657"/>
            <a:ext cx="1299053" cy="3715336"/>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8154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5" grpId="0" animBg="1"/>
      <p:bldP spid="43" grpId="0" animBg="1"/>
      <p:bldP spid="43"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63" name="Google Shape;63;p8"/>
          <p:cNvSpPr txBox="1">
            <a:spLocks noGrp="1"/>
          </p:cNvSpPr>
          <p:nvPr>
            <p:ph type="sldNum" idx="12"/>
          </p:nvPr>
        </p:nvSpPr>
        <p:spPr>
          <a:xfrm>
            <a:off x="15837625" y="10382272"/>
            <a:ext cx="389165" cy="384034"/>
          </a:xfrm>
          <a:prstGeom prst="rect">
            <a:avLst/>
          </a:prstGeom>
          <a:noFill/>
          <a:ln>
            <a:noFill/>
          </a:ln>
        </p:spPr>
        <p:txBody>
          <a:bodyPr spcFirstLastPara="1" wrap="square" lIns="53000" tIns="53000" rIns="53000" bIns="53000" anchor="ctr" anchorCtr="0">
            <a:noAutofit/>
          </a:bodyPr>
          <a:lstStyle/>
          <a:p>
            <a:pPr marL="0" lvl="0" indent="0" algn="r" rtl="0">
              <a:lnSpc>
                <a:spcPct val="100000"/>
              </a:lnSpc>
              <a:spcBef>
                <a:spcPts val="0"/>
              </a:spcBef>
              <a:spcAft>
                <a:spcPts val="0"/>
              </a:spcAft>
              <a:buClr>
                <a:srgbClr val="888888"/>
              </a:buClr>
              <a:buSzPts val="1800"/>
              <a:buFont typeface="Gill Sans"/>
              <a:buNone/>
            </a:pPr>
            <a:fld id="{00000000-1234-1234-1234-123412341234}" type="slidenum">
              <a:rPr lang="en-US"/>
              <a:t>8</a:t>
            </a:fld>
            <a:endParaRPr/>
          </a:p>
        </p:txBody>
      </p:sp>
      <p:sp>
        <p:nvSpPr>
          <p:cNvPr id="16" name="TextBox 15">
            <a:extLst>
              <a:ext uri="{FF2B5EF4-FFF2-40B4-BE49-F238E27FC236}">
                <a16:creationId xmlns:a16="http://schemas.microsoft.com/office/drawing/2014/main" id="{C9C6C51D-F6B0-1D4F-9DC3-9AFF89C081A9}"/>
              </a:ext>
            </a:extLst>
          </p:cNvPr>
          <p:cNvSpPr txBox="1"/>
          <p:nvPr/>
        </p:nvSpPr>
        <p:spPr>
          <a:xfrm>
            <a:off x="872631" y="1930280"/>
            <a:ext cx="15586568" cy="646331"/>
          </a:xfrm>
          <a:prstGeom prst="rect">
            <a:avLst/>
          </a:prstGeom>
          <a:noFill/>
        </p:spPr>
        <p:txBody>
          <a:bodyPr wrap="square" rtlCol="0" anchor="t">
            <a:spAutoFit/>
          </a:bodyPr>
          <a:lstStyle/>
          <a:p>
            <a:r>
              <a:rPr lang="en-US" sz="3600" dirty="0">
                <a:solidFill>
                  <a:schemeClr val="tx1"/>
                </a:solidFill>
                <a:latin typeface="Gill Sans MT"/>
              </a:rPr>
              <a:t>Several apps. share files across writers (producers) and readers (consumers)</a:t>
            </a:r>
          </a:p>
        </p:txBody>
      </p:sp>
      <p:sp>
        <p:nvSpPr>
          <p:cNvPr id="9" name="Outline">
            <a:extLst>
              <a:ext uri="{FF2B5EF4-FFF2-40B4-BE49-F238E27FC236}">
                <a16:creationId xmlns:a16="http://schemas.microsoft.com/office/drawing/2014/main" id="{292DC516-34F5-3548-91E6-FC7247D1F75C}"/>
              </a:ext>
            </a:extLst>
          </p:cNvPr>
          <p:cNvSpPr txBox="1"/>
          <p:nvPr/>
        </p:nvSpPr>
        <p:spPr>
          <a:xfrm>
            <a:off x="872630" y="332536"/>
            <a:ext cx="15586569" cy="1288297"/>
          </a:xfrm>
          <a:prstGeom prst="rect">
            <a:avLst/>
          </a:prstGeom>
          <a:ln w="12700">
            <a:miter lim="400000"/>
          </a:ln>
          <a:extLst>
            <a:ext uri="{C572A759-6A51-4108-AA02-DFA0A04FC94B}">
              <ma14:wrappingTextBoxFlag xmlns:ma14="http://schemas.microsoft.com/office/mac/drawingml/2011/main" xmlns=""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SzPts val="6400"/>
            </a:pPr>
            <a:r>
              <a:rPr lang="en-US" sz="6000" dirty="0">
                <a:latin typeface="Gill Sans MT"/>
                <a:sym typeface="Gill Sans"/>
              </a:rPr>
              <a:t>Need for Fine-grained Concurrency</a:t>
            </a:r>
            <a:endParaRPr lang="en-US" sz="6000" dirty="0"/>
          </a:p>
        </p:txBody>
      </p:sp>
      <p:pic>
        <p:nvPicPr>
          <p:cNvPr id="1026" name="Picture 2" descr="Under the Hood: Building and open-sourcing RocksDB - Facebook Engineering">
            <a:extLst>
              <a:ext uri="{FF2B5EF4-FFF2-40B4-BE49-F238E27FC236}">
                <a16:creationId xmlns:a16="http://schemas.microsoft.com/office/drawing/2014/main" id="{F78A18B1-755E-8747-9C22-666316BD9F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7870" y="3269234"/>
            <a:ext cx="5676900" cy="14351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osmic Microwave Background Explained | Space Time | PBS Digital Studios -  YouTube">
            <a:extLst>
              <a:ext uri="{FF2B5EF4-FFF2-40B4-BE49-F238E27FC236}">
                <a16:creationId xmlns:a16="http://schemas.microsoft.com/office/drawing/2014/main" id="{ED39C394-002F-4542-8021-69081A95D2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69946" y="3577061"/>
            <a:ext cx="3887305" cy="218660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pache Cassandra - Wikipedia">
            <a:extLst>
              <a:ext uri="{FF2B5EF4-FFF2-40B4-BE49-F238E27FC236}">
                <a16:creationId xmlns:a16="http://schemas.microsoft.com/office/drawing/2014/main" id="{41F4E5D9-9424-C041-B8E9-D2DB7B8A7A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06420" y="6568703"/>
            <a:ext cx="3479800" cy="23368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Glenn K. Lockwood: Basics of I/O Benchmarking">
            <a:extLst>
              <a:ext uri="{FF2B5EF4-FFF2-40B4-BE49-F238E27FC236}">
                <a16:creationId xmlns:a16="http://schemas.microsoft.com/office/drawing/2014/main" id="{642A0B5D-1532-4F4D-96D1-90C2B017D3C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93145" y="6568703"/>
            <a:ext cx="4840908" cy="257762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F24F1DC0-D760-604C-AA7E-D7B7294A54A2}"/>
              </a:ext>
            </a:extLst>
          </p:cNvPr>
          <p:cNvSpPr/>
          <p:nvPr/>
        </p:nvSpPr>
        <p:spPr>
          <a:xfrm>
            <a:off x="11006324" y="9232542"/>
            <a:ext cx="3027729" cy="523220"/>
          </a:xfrm>
          <a:prstGeom prst="rect">
            <a:avLst/>
          </a:prstGeom>
        </p:spPr>
        <p:txBody>
          <a:bodyPr wrap="square">
            <a:spAutoFit/>
          </a:bodyPr>
          <a:lstStyle/>
          <a:p>
            <a:r>
              <a:rPr lang="en-US" sz="2800" dirty="0">
                <a:solidFill>
                  <a:schemeClr val="tx1"/>
                </a:solidFill>
                <a:latin typeface="Gill Sans MT"/>
              </a:rPr>
              <a:t>  IOR</a:t>
            </a:r>
            <a:endParaRPr lang="en-US" sz="2800" dirty="0"/>
          </a:p>
        </p:txBody>
      </p:sp>
    </p:spTree>
    <p:extLst>
      <p:ext uri="{BB962C8B-B14F-4D97-AF65-F5344CB8AC3E}">
        <p14:creationId xmlns:p14="http://schemas.microsoft.com/office/powerpoint/2010/main" val="22517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Slide Number Placeholder 39"/>
          <p:cNvSpPr>
            <a:spLocks noGrp="1"/>
          </p:cNvSpPr>
          <p:nvPr>
            <p:ph type="sldNum" sz="quarter" idx="2"/>
          </p:nvPr>
        </p:nvSpPr>
        <p:spPr>
          <a:xfrm>
            <a:off x="15837625" y="10382272"/>
            <a:ext cx="389165" cy="384034"/>
          </a:xfrm>
          <a:prstGeom prst="rect">
            <a:avLst/>
          </a:prstGeom>
          <a:ln w="12700">
            <a:miter lim="400000"/>
          </a:ln>
        </p:spPr>
        <p:txBody>
          <a:bodyPr wrap="none" lIns="53000" tIns="53000" rIns="53000" bIns="53000" anchor="ctr">
            <a:spAutoFit/>
          </a:bodyPr>
          <a:lstStyle>
            <a:defPPr marR="0" lvl="0" algn="l" rtl="0">
              <a:lnSpc>
                <a:spcPct val="100000"/>
              </a:lnSpc>
              <a:spcBef>
                <a:spcPts val="0"/>
              </a:spcBef>
              <a:spcAft>
                <a:spcPts val="0"/>
              </a:spcAft>
            </a:defPPr>
            <a:lvl1pPr marR="0" lvl="0" algn="r" defTabSz="588892" rtl="0">
              <a:lnSpc>
                <a:spcPct val="100000"/>
              </a:lnSpc>
              <a:spcBef>
                <a:spcPts val="0"/>
              </a:spcBef>
              <a:spcAft>
                <a:spcPts val="0"/>
              </a:spcAft>
              <a:buClr>
                <a:srgbClr val="000000"/>
              </a:buClr>
              <a:buFont typeface="Arial"/>
              <a:tabLst/>
              <a:defRPr sz="1800" b="0" i="0" u="none" strike="noStrike" cap="none">
                <a:solidFill>
                  <a:srgbClr val="888888"/>
                </a:solidFill>
                <a:latin typeface="Gill Sans MT" panose="020B0502020104020203"/>
                <a:ea typeface="Calibri"/>
                <a:cs typeface="Calibri"/>
                <a:sym typeface="Calibri"/>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r" defTabSz="588892"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588892" rtl="0" eaLnBrk="1" fontAlgn="auto" latinLnBrk="0" hangingPunct="0">
                <a:lnSpc>
                  <a:spcPct val="100000"/>
                </a:lnSpc>
                <a:spcBef>
                  <a:spcPts val="0"/>
                </a:spcBef>
                <a:spcAft>
                  <a:spcPts val="0"/>
                </a:spcAft>
                <a:buClrTx/>
                <a:buSzTx/>
                <a:buFontTx/>
                <a:buNone/>
                <a:tabLst/>
                <a:defRPr/>
              </a:pPr>
              <a:t>9</a:t>
            </a:fld>
            <a:endParaRPr kumimoji="0" lang="en-US" sz="1800" b="0" i="0" u="none" strike="noStrike" kern="0" cap="none" spc="0" normalizeH="0" baseline="0" noProof="0">
              <a:ln>
                <a:noFill/>
              </a:ln>
              <a:solidFill>
                <a:srgbClr val="888888"/>
              </a:solidFill>
              <a:effectLst/>
              <a:uLnTx/>
              <a:uFillTx/>
              <a:latin typeface="Gill Sans MT" panose="020B0502020104020203"/>
              <a:cs typeface="Calibri"/>
              <a:sym typeface="Calibri"/>
            </a:endParaRPr>
          </a:p>
        </p:txBody>
      </p:sp>
      <p:sp>
        <p:nvSpPr>
          <p:cNvPr id="36" name="Rectangle 35"/>
          <p:cNvSpPr/>
          <p:nvPr/>
        </p:nvSpPr>
        <p:spPr>
          <a:xfrm>
            <a:off x="3952194" y="4908424"/>
            <a:ext cx="7012608" cy="2642645"/>
          </a:xfrm>
          <a:prstGeom prst="rect">
            <a:avLst/>
          </a:prstGeom>
          <a:noFill/>
          <a:ln w="25400" cap="flat">
            <a:solidFill>
              <a:schemeClr val="accent4">
                <a:lumMod val="75000"/>
              </a:schemeClr>
            </a:solidFill>
            <a:prstDash val="dash"/>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no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endParaRPr kumimoji="0" lang="en-US" sz="2400" b="0" i="0" u="none" strike="noStrike" kern="0" cap="none" spc="0" normalizeH="0" baseline="0" noProof="0">
              <a:ln>
                <a:noFill/>
              </a:ln>
              <a:solidFill>
                <a:srgbClr val="FF0000"/>
              </a:solidFill>
              <a:effectLst/>
              <a:uLnTx/>
              <a:uFillTx/>
              <a:latin typeface="Helvetica"/>
              <a:ea typeface="+mj-ea"/>
              <a:cs typeface="Helvetica"/>
              <a:sym typeface="Helvetica"/>
            </a:endParaRPr>
          </a:p>
        </p:txBody>
      </p:sp>
      <p:sp>
        <p:nvSpPr>
          <p:cNvPr id="48" name="TextBox 47">
            <a:extLst>
              <a:ext uri="{FF2B5EF4-FFF2-40B4-BE49-F238E27FC236}">
                <a16:creationId xmlns:a16="http://schemas.microsoft.com/office/drawing/2014/main" id="{0DF527E9-E334-9C4A-8A51-9F79A441E341}"/>
              </a:ext>
            </a:extLst>
          </p:cNvPr>
          <p:cNvSpPr txBox="1"/>
          <p:nvPr/>
        </p:nvSpPr>
        <p:spPr>
          <a:xfrm>
            <a:off x="1238218" y="5848924"/>
            <a:ext cx="252929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3200" b="1" i="0" u="none" strike="noStrike" kern="0" cap="none" spc="0" normalizeH="0" baseline="0" noProof="0">
                <a:ln>
                  <a:noFill/>
                </a:ln>
                <a:solidFill>
                  <a:schemeClr val="accent4">
                    <a:lumMod val="75000"/>
                  </a:schemeClr>
                </a:solidFill>
                <a:effectLst/>
                <a:uLnTx/>
                <a:uFillTx/>
                <a:latin typeface="Gill Sans MT" panose="020B0502020104020203"/>
                <a:cs typeface="Helvetica"/>
                <a:sym typeface="Helvetica"/>
              </a:rPr>
              <a:t>File System</a:t>
            </a:r>
          </a:p>
        </p:txBody>
      </p:sp>
      <p:sp>
        <p:nvSpPr>
          <p:cNvPr id="51" name="Rounded Rectangular Callout 50">
            <a:extLst>
              <a:ext uri="{FF2B5EF4-FFF2-40B4-BE49-F238E27FC236}">
                <a16:creationId xmlns:a16="http://schemas.microsoft.com/office/drawing/2014/main" id="{D60D4836-AA24-764E-B088-3A692C0ACCEF}"/>
              </a:ext>
            </a:extLst>
          </p:cNvPr>
          <p:cNvSpPr/>
          <p:nvPr/>
        </p:nvSpPr>
        <p:spPr>
          <a:xfrm>
            <a:off x="11411725" y="5982539"/>
            <a:ext cx="4167060" cy="1076629"/>
          </a:xfrm>
          <a:prstGeom prst="wedgeRoundRectCallout">
            <a:avLst>
              <a:gd name="adj1" fmla="val -35570"/>
              <a:gd name="adj2" fmla="val 84561"/>
              <a:gd name="adj3" fmla="val 16667"/>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solidFill>
                  <a:srgbClr val="FF0000"/>
                </a:solidFill>
                <a:latin typeface="Gill Sans MT" panose="020B0502020104020203" pitchFamily="34" charset="77"/>
              </a:rPr>
              <a:t>Coarse-gained per-inode locks for disjoint blocks!</a:t>
            </a:r>
          </a:p>
        </p:txBody>
      </p:sp>
      <p:pic>
        <p:nvPicPr>
          <p:cNvPr id="21" name="Graphic 20" descr="Lock">
            <a:extLst>
              <a:ext uri="{FF2B5EF4-FFF2-40B4-BE49-F238E27FC236}">
                <a16:creationId xmlns:a16="http://schemas.microsoft.com/office/drawing/2014/main" id="{1421259F-6AC5-D14B-A27E-BA156E9A4FB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108797" y="5666861"/>
            <a:ext cx="914400" cy="914400"/>
          </a:xfrm>
          <a:prstGeom prst="rect">
            <a:avLst/>
          </a:prstGeom>
        </p:spPr>
      </p:pic>
      <p:pic>
        <p:nvPicPr>
          <p:cNvPr id="24" name="Graphic 23" descr="Unlock">
            <a:extLst>
              <a:ext uri="{FF2B5EF4-FFF2-40B4-BE49-F238E27FC236}">
                <a16:creationId xmlns:a16="http://schemas.microsoft.com/office/drawing/2014/main" id="{34C0F39D-BD61-2947-987E-3C1ED1D615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107927" y="5657929"/>
            <a:ext cx="914400" cy="914400"/>
          </a:xfrm>
          <a:prstGeom prst="rect">
            <a:avLst/>
          </a:prstGeom>
        </p:spPr>
      </p:pic>
      <p:pic>
        <p:nvPicPr>
          <p:cNvPr id="62" name="Graphic 61" descr="Lock">
            <a:extLst>
              <a:ext uri="{FF2B5EF4-FFF2-40B4-BE49-F238E27FC236}">
                <a16:creationId xmlns:a16="http://schemas.microsoft.com/office/drawing/2014/main" id="{FD8A6CF7-8487-6744-B5B7-9BCB76F1486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79024" y="5634765"/>
            <a:ext cx="914400" cy="914400"/>
          </a:xfrm>
          <a:prstGeom prst="rect">
            <a:avLst/>
          </a:prstGeom>
        </p:spPr>
      </p:pic>
      <p:grpSp>
        <p:nvGrpSpPr>
          <p:cNvPr id="2" name="Group 1">
            <a:extLst>
              <a:ext uri="{FF2B5EF4-FFF2-40B4-BE49-F238E27FC236}">
                <a16:creationId xmlns:a16="http://schemas.microsoft.com/office/drawing/2014/main" id="{C03C4B4A-B9D5-5E4A-B483-A77337B7A768}"/>
              </a:ext>
            </a:extLst>
          </p:cNvPr>
          <p:cNvGrpSpPr/>
          <p:nvPr/>
        </p:nvGrpSpPr>
        <p:grpSpPr>
          <a:xfrm>
            <a:off x="1409960" y="8538846"/>
            <a:ext cx="2185813" cy="1684562"/>
            <a:chOff x="1111189" y="8042646"/>
            <a:chExt cx="2529298" cy="2017088"/>
          </a:xfrm>
        </p:grpSpPr>
        <p:pic>
          <p:nvPicPr>
            <p:cNvPr id="6" name="Picture 5">
              <a:extLst>
                <a:ext uri="{FF2B5EF4-FFF2-40B4-BE49-F238E27FC236}">
                  <a16:creationId xmlns:a16="http://schemas.microsoft.com/office/drawing/2014/main" id="{EF034382-C6BA-8E4F-829A-104C3A2F0723}"/>
                </a:ext>
              </a:extLst>
            </p:cNvPr>
            <p:cNvPicPr>
              <a:picLocks noChangeAspect="1"/>
            </p:cNvPicPr>
            <p:nvPr/>
          </p:nvPicPr>
          <p:blipFill>
            <a:blip r:embed="rId7"/>
            <a:stretch>
              <a:fillRect/>
            </a:stretch>
          </p:blipFill>
          <p:spPr>
            <a:xfrm>
              <a:off x="1446457" y="8042646"/>
              <a:ext cx="1459116" cy="1459115"/>
            </a:xfrm>
            <a:prstGeom prst="rect">
              <a:avLst/>
            </a:prstGeom>
          </p:spPr>
        </p:pic>
        <p:sp>
          <p:nvSpPr>
            <p:cNvPr id="66" name="TextBox 65">
              <a:extLst>
                <a:ext uri="{FF2B5EF4-FFF2-40B4-BE49-F238E27FC236}">
                  <a16:creationId xmlns:a16="http://schemas.microsoft.com/office/drawing/2014/main" id="{0E7836F6-FC15-5341-99A4-AAD60C82CC59}"/>
                </a:ext>
              </a:extLst>
            </p:cNvPr>
            <p:cNvSpPr txBox="1"/>
            <p:nvPr/>
          </p:nvSpPr>
          <p:spPr>
            <a:xfrm>
              <a:off x="1111189" y="9469322"/>
              <a:ext cx="2529298" cy="5904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kumimoji="0" lang="en-US" sz="2800" b="1" i="0" u="none" strike="noStrike" kern="0" cap="none" spc="0" normalizeH="0" baseline="0" noProof="0">
                  <a:ln>
                    <a:noFill/>
                  </a:ln>
                  <a:solidFill>
                    <a:schemeClr val="tx1"/>
                  </a:solidFill>
                  <a:effectLst/>
                  <a:uLnTx/>
                  <a:uFillTx/>
                  <a:latin typeface="Gill Sans MT" panose="020B0502020104020203"/>
                  <a:cs typeface="Helvetica"/>
                  <a:sym typeface="Helvetica"/>
                </a:rPr>
                <a:t>Shared file</a:t>
              </a:r>
            </a:p>
          </p:txBody>
        </p:sp>
      </p:grpSp>
      <p:grpSp>
        <p:nvGrpSpPr>
          <p:cNvPr id="73" name="Group 72">
            <a:extLst>
              <a:ext uri="{FF2B5EF4-FFF2-40B4-BE49-F238E27FC236}">
                <a16:creationId xmlns:a16="http://schemas.microsoft.com/office/drawing/2014/main" id="{8E507816-0EF9-F04F-BFDC-EB269854F9F7}"/>
              </a:ext>
            </a:extLst>
          </p:cNvPr>
          <p:cNvGrpSpPr/>
          <p:nvPr/>
        </p:nvGrpSpPr>
        <p:grpSpPr>
          <a:xfrm>
            <a:off x="3952195" y="8848030"/>
            <a:ext cx="7764740" cy="1230325"/>
            <a:chOff x="3723595" y="8485506"/>
            <a:chExt cx="7764740" cy="1230325"/>
          </a:xfrm>
        </p:grpSpPr>
        <p:sp>
          <p:nvSpPr>
            <p:cNvPr id="7" name="Rectangle 6">
              <a:extLst>
                <a:ext uri="{FF2B5EF4-FFF2-40B4-BE49-F238E27FC236}">
                  <a16:creationId xmlns:a16="http://schemas.microsoft.com/office/drawing/2014/main" id="{264DB901-6E0B-5046-A72D-63F3F278C4EC}"/>
                </a:ext>
              </a:extLst>
            </p:cNvPr>
            <p:cNvSpPr/>
            <p:nvPr/>
          </p:nvSpPr>
          <p:spPr>
            <a:xfrm>
              <a:off x="3723595" y="8485506"/>
              <a:ext cx="7764740" cy="1218573"/>
            </a:xfrm>
            <a:prstGeom prst="rect">
              <a:avLst/>
            </a:prstGeom>
            <a:solidFill>
              <a:srgbClr val="FFFFFF"/>
            </a:solidFill>
            <a:ln w="38100" cap="flat">
              <a:solidFill>
                <a:schemeClr val="tx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10" name="Straight Connector 9">
              <a:extLst>
                <a:ext uri="{FF2B5EF4-FFF2-40B4-BE49-F238E27FC236}">
                  <a16:creationId xmlns:a16="http://schemas.microsoft.com/office/drawing/2014/main" id="{8B3CAD9E-F829-6444-94D4-1D65CE720FA1}"/>
                </a:ext>
              </a:extLst>
            </p:cNvPr>
            <p:cNvCxnSpPr>
              <a:cxnSpLocks/>
            </p:cNvCxnSpPr>
            <p:nvPr/>
          </p:nvCxnSpPr>
          <p:spPr>
            <a:xfrm>
              <a:off x="527434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F127EB19-F566-E145-A1C1-4E5695CF4A4C}"/>
                </a:ext>
              </a:extLst>
            </p:cNvPr>
            <p:cNvCxnSpPr>
              <a:cxnSpLocks/>
            </p:cNvCxnSpPr>
            <p:nvPr/>
          </p:nvCxnSpPr>
          <p:spPr>
            <a:xfrm>
              <a:off x="6793727"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40672B1C-A238-AB45-9258-77D0412BF3D5}"/>
                </a:ext>
              </a:extLst>
            </p:cNvPr>
            <p:cNvCxnSpPr>
              <a:cxnSpLocks/>
            </p:cNvCxnSpPr>
            <p:nvPr/>
          </p:nvCxnSpPr>
          <p:spPr>
            <a:xfrm>
              <a:off x="8355128" y="8497258"/>
              <a:ext cx="0" cy="1218573"/>
            </a:xfrm>
            <a:prstGeom prst="line">
              <a:avLst/>
            </a:prstGeom>
            <a:ln w="38100"/>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F8DFB1D2-49C0-FA4B-A78D-C6B1A3E80A61}"/>
                </a:ext>
              </a:extLst>
            </p:cNvPr>
            <p:cNvCxnSpPr>
              <a:cxnSpLocks/>
            </p:cNvCxnSpPr>
            <p:nvPr/>
          </p:nvCxnSpPr>
          <p:spPr>
            <a:xfrm>
              <a:off x="9990592" y="8497258"/>
              <a:ext cx="0" cy="1218573"/>
            </a:xfrm>
            <a:prstGeom prst="line">
              <a:avLst/>
            </a:prstGeom>
            <a:ln w="38100"/>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3E4C07D3-74D8-9545-A902-70D1B92E293F}"/>
                </a:ext>
              </a:extLst>
            </p:cNvPr>
            <p:cNvSpPr txBox="1"/>
            <p:nvPr/>
          </p:nvSpPr>
          <p:spPr>
            <a:xfrm>
              <a:off x="3881256" y="8866946"/>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1</a:t>
              </a:r>
            </a:p>
          </p:txBody>
        </p:sp>
        <p:sp>
          <p:nvSpPr>
            <p:cNvPr id="45" name="TextBox 44">
              <a:extLst>
                <a:ext uri="{FF2B5EF4-FFF2-40B4-BE49-F238E27FC236}">
                  <a16:creationId xmlns:a16="http://schemas.microsoft.com/office/drawing/2014/main" id="{D00A73EA-4DBD-1842-8B6D-8FA3CA071504}"/>
                </a:ext>
              </a:extLst>
            </p:cNvPr>
            <p:cNvSpPr txBox="1"/>
            <p:nvPr/>
          </p:nvSpPr>
          <p:spPr>
            <a:xfrm>
              <a:off x="5384897" y="8865395"/>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2</a:t>
              </a:r>
            </a:p>
          </p:txBody>
        </p:sp>
        <p:sp>
          <p:nvSpPr>
            <p:cNvPr id="46" name="TextBox 45">
              <a:extLst>
                <a:ext uri="{FF2B5EF4-FFF2-40B4-BE49-F238E27FC236}">
                  <a16:creationId xmlns:a16="http://schemas.microsoft.com/office/drawing/2014/main" id="{98A6B8A8-DC5E-F44F-BAF5-B4677125FFFC}"/>
                </a:ext>
              </a:extLst>
            </p:cNvPr>
            <p:cNvSpPr txBox="1"/>
            <p:nvPr/>
          </p:nvSpPr>
          <p:spPr>
            <a:xfrm>
              <a:off x="6930428" y="8884543"/>
              <a:ext cx="1351071"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3</a:t>
              </a:r>
            </a:p>
          </p:txBody>
        </p:sp>
        <p:sp>
          <p:nvSpPr>
            <p:cNvPr id="47" name="TextBox 46">
              <a:extLst>
                <a:ext uri="{FF2B5EF4-FFF2-40B4-BE49-F238E27FC236}">
                  <a16:creationId xmlns:a16="http://schemas.microsoft.com/office/drawing/2014/main" id="{0B14E44D-878F-2843-8AC9-DB074A28456C}"/>
                </a:ext>
              </a:extLst>
            </p:cNvPr>
            <p:cNvSpPr txBox="1"/>
            <p:nvPr/>
          </p:nvSpPr>
          <p:spPr>
            <a:xfrm>
              <a:off x="8925897" y="8880893"/>
              <a:ext cx="678118"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a:t>
              </a:r>
            </a:p>
          </p:txBody>
        </p:sp>
        <p:sp>
          <p:nvSpPr>
            <p:cNvPr id="49" name="TextBox 48">
              <a:extLst>
                <a:ext uri="{FF2B5EF4-FFF2-40B4-BE49-F238E27FC236}">
                  <a16:creationId xmlns:a16="http://schemas.microsoft.com/office/drawing/2014/main" id="{CA5C2F0C-4395-044D-9C36-9B25B95E5D40}"/>
                </a:ext>
              </a:extLst>
            </p:cNvPr>
            <p:cNvSpPr txBox="1"/>
            <p:nvPr/>
          </p:nvSpPr>
          <p:spPr>
            <a:xfrm>
              <a:off x="10031888" y="8880893"/>
              <a:ext cx="145644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Block N</a:t>
              </a:r>
            </a:p>
          </p:txBody>
        </p:sp>
      </p:grpSp>
      <p:sp>
        <p:nvSpPr>
          <p:cNvPr id="14" name="Rectangle 13">
            <a:extLst>
              <a:ext uri="{FF2B5EF4-FFF2-40B4-BE49-F238E27FC236}">
                <a16:creationId xmlns:a16="http://schemas.microsoft.com/office/drawing/2014/main" id="{EDD20480-F174-F24B-BFEF-501CF0E4A70A}"/>
              </a:ext>
            </a:extLst>
          </p:cNvPr>
          <p:cNvSpPr/>
          <p:nvPr/>
        </p:nvSpPr>
        <p:spPr>
          <a:xfrm>
            <a:off x="5487919" y="8836278"/>
            <a:ext cx="1513923" cy="1217960"/>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sp>
        <p:nvSpPr>
          <p:cNvPr id="50" name="Rectangle 49">
            <a:extLst>
              <a:ext uri="{FF2B5EF4-FFF2-40B4-BE49-F238E27FC236}">
                <a16:creationId xmlns:a16="http://schemas.microsoft.com/office/drawing/2014/main" id="{7FCFDEB0-2D59-F24A-899E-841E36DF3C6C}"/>
              </a:ext>
            </a:extLst>
          </p:cNvPr>
          <p:cNvSpPr/>
          <p:nvPr/>
        </p:nvSpPr>
        <p:spPr>
          <a:xfrm>
            <a:off x="10189037" y="8860394"/>
            <a:ext cx="1507415" cy="1193844"/>
          </a:xfrm>
          <a:prstGeom prst="rect">
            <a:avLst/>
          </a:prstGeom>
          <a:solidFill>
            <a:schemeClr val="tx2">
              <a:lumMod val="50000"/>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1590675" rtl="0" fontAlgn="auto" latinLnBrk="0" hangingPunct="0">
              <a:lnSpc>
                <a:spcPct val="93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j-lt"/>
              <a:ea typeface="+mj-ea"/>
              <a:cs typeface="+mj-cs"/>
              <a:sym typeface="Helvetica"/>
            </a:endParaRPr>
          </a:p>
        </p:txBody>
      </p:sp>
      <p:cxnSp>
        <p:nvCxnSpPr>
          <p:cNvPr id="16" name="Straight Arrow Connector 15">
            <a:extLst>
              <a:ext uri="{FF2B5EF4-FFF2-40B4-BE49-F238E27FC236}">
                <a16:creationId xmlns:a16="http://schemas.microsoft.com/office/drawing/2014/main" id="{2201AAAE-82AE-AD4C-B992-91255A9D764F}"/>
              </a:ext>
            </a:extLst>
          </p:cNvPr>
          <p:cNvCxnSpPr>
            <a:cxnSpLocks/>
          </p:cNvCxnSpPr>
          <p:nvPr/>
        </p:nvCxnSpPr>
        <p:spPr>
          <a:xfrm>
            <a:off x="6486941" y="4460942"/>
            <a:ext cx="0" cy="988998"/>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55" name="Straight Arrow Connector 54">
            <a:extLst>
              <a:ext uri="{FF2B5EF4-FFF2-40B4-BE49-F238E27FC236}">
                <a16:creationId xmlns:a16="http://schemas.microsoft.com/office/drawing/2014/main" id="{C00F29E8-18A3-544A-B48B-A3D0B5C1C032}"/>
              </a:ext>
            </a:extLst>
          </p:cNvPr>
          <p:cNvCxnSpPr>
            <a:cxnSpLocks/>
          </p:cNvCxnSpPr>
          <p:nvPr/>
        </p:nvCxnSpPr>
        <p:spPr>
          <a:xfrm>
            <a:off x="6517908" y="6828166"/>
            <a:ext cx="0" cy="1717742"/>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67" name="Straight Arrow Connector 66">
            <a:extLst>
              <a:ext uri="{FF2B5EF4-FFF2-40B4-BE49-F238E27FC236}">
                <a16:creationId xmlns:a16="http://schemas.microsoft.com/office/drawing/2014/main" id="{3C1F592A-DD4E-FE4C-A61E-827406C70C35}"/>
              </a:ext>
            </a:extLst>
          </p:cNvPr>
          <p:cNvCxnSpPr>
            <a:cxnSpLocks/>
          </p:cNvCxnSpPr>
          <p:nvPr/>
        </p:nvCxnSpPr>
        <p:spPr>
          <a:xfrm>
            <a:off x="10336224" y="4460942"/>
            <a:ext cx="0" cy="988998"/>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68" name="Straight Arrow Connector 67">
            <a:extLst>
              <a:ext uri="{FF2B5EF4-FFF2-40B4-BE49-F238E27FC236}">
                <a16:creationId xmlns:a16="http://schemas.microsoft.com/office/drawing/2014/main" id="{0E8DBCB6-A3D3-A242-9740-8879673F4292}"/>
              </a:ext>
            </a:extLst>
          </p:cNvPr>
          <p:cNvCxnSpPr>
            <a:cxnSpLocks/>
          </p:cNvCxnSpPr>
          <p:nvPr/>
        </p:nvCxnSpPr>
        <p:spPr>
          <a:xfrm>
            <a:off x="10336224" y="6828166"/>
            <a:ext cx="0" cy="1717742"/>
          </a:xfrm>
          <a:prstGeom prst="straightConnector1">
            <a:avLst/>
          </a:prstGeom>
          <a:noFill/>
          <a:ln w="50800" cap="flat">
            <a:solidFill>
              <a:schemeClr val="bg2">
                <a:lumMod val="50000"/>
              </a:schemeClr>
            </a:solidFill>
            <a:prstDash val="solid"/>
            <a:round/>
            <a:tailEnd type="triangle" w="lg" len="lg"/>
          </a:ln>
          <a:effectLst/>
          <a:sp3d/>
        </p:spPr>
        <p:style>
          <a:lnRef idx="0">
            <a:scrgbClr r="0" g="0" b="0"/>
          </a:lnRef>
          <a:fillRef idx="0">
            <a:scrgbClr r="0" g="0" b="0"/>
          </a:fillRef>
          <a:effectRef idx="0">
            <a:scrgbClr r="0" g="0" b="0"/>
          </a:effectRef>
          <a:fontRef idx="none"/>
        </p:style>
      </p:cxnSp>
      <p:cxnSp>
        <p:nvCxnSpPr>
          <p:cNvPr id="29" name="Straight Arrow Connector 28">
            <a:extLst>
              <a:ext uri="{FF2B5EF4-FFF2-40B4-BE49-F238E27FC236}">
                <a16:creationId xmlns:a16="http://schemas.microsoft.com/office/drawing/2014/main" id="{8B9F9983-893E-6449-A216-0D73E820A5A3}"/>
              </a:ext>
            </a:extLst>
          </p:cNvPr>
          <p:cNvCxnSpPr>
            <a:cxnSpLocks/>
          </p:cNvCxnSpPr>
          <p:nvPr/>
        </p:nvCxnSpPr>
        <p:spPr>
          <a:xfrm flipH="1">
            <a:off x="2825023" y="6745549"/>
            <a:ext cx="1960368" cy="1793297"/>
          </a:xfrm>
          <a:prstGeom prst="straightConnector1">
            <a:avLst/>
          </a:prstGeom>
          <a:noFill/>
          <a:ln w="25400" cap="flat">
            <a:solidFill>
              <a:schemeClr val="bg2">
                <a:lumMod val="60000"/>
                <a:lumOff val="40000"/>
              </a:schemeClr>
            </a:solidFill>
            <a:prstDash val="dash"/>
            <a:round/>
            <a:tailEnd type="triangle" w="lg" len="lg"/>
          </a:ln>
          <a:effectLst/>
          <a:sp3d/>
        </p:spPr>
        <p:style>
          <a:lnRef idx="0">
            <a:scrgbClr r="0" g="0" b="0"/>
          </a:lnRef>
          <a:fillRef idx="0">
            <a:scrgbClr r="0" g="0" b="0"/>
          </a:fillRef>
          <a:effectRef idx="0">
            <a:scrgbClr r="0" g="0" b="0"/>
          </a:effectRef>
          <a:fontRef idx="none"/>
        </p:style>
      </p:cxnSp>
      <p:sp>
        <p:nvSpPr>
          <p:cNvPr id="71" name="TextBox 70">
            <a:extLst>
              <a:ext uri="{FF2B5EF4-FFF2-40B4-BE49-F238E27FC236}">
                <a16:creationId xmlns:a16="http://schemas.microsoft.com/office/drawing/2014/main" id="{DBA065D1-5BBB-784A-9532-92A71DAAF11C}"/>
              </a:ext>
            </a:extLst>
          </p:cNvPr>
          <p:cNvSpPr txBox="1"/>
          <p:nvPr/>
        </p:nvSpPr>
        <p:spPr>
          <a:xfrm>
            <a:off x="4704780" y="5954608"/>
            <a:ext cx="1351071" cy="550275"/>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1590675" rtl="0" fontAlgn="auto" latinLnBrk="0" hangingPunct="0">
              <a:lnSpc>
                <a:spcPct val="93000"/>
              </a:lnSpc>
              <a:spcBef>
                <a:spcPts val="0"/>
              </a:spcBef>
              <a:spcAft>
                <a:spcPts val="0"/>
              </a:spcAft>
              <a:buClrTx/>
              <a:buSzTx/>
              <a:buFontTx/>
              <a:buNone/>
              <a:tabLst/>
            </a:pPr>
            <a:r>
              <a:rPr kumimoji="0" lang="en-US" sz="3200" b="0" i="0" u="none" strike="noStrike" cap="none" spc="0" normalizeH="0" baseline="0">
                <a:ln>
                  <a:noFill/>
                </a:ln>
                <a:solidFill>
                  <a:srgbClr val="000000"/>
                </a:solidFill>
                <a:effectLst/>
                <a:uFillTx/>
                <a:latin typeface="Gill Sans MT" panose="020B0502020104020203" pitchFamily="34" charset="77"/>
                <a:ea typeface="+mj-ea"/>
                <a:cs typeface="+mj-cs"/>
                <a:sym typeface="Helvetica"/>
              </a:rPr>
              <a:t>inode</a:t>
            </a:r>
          </a:p>
        </p:txBody>
      </p:sp>
      <p:sp>
        <p:nvSpPr>
          <p:cNvPr id="38" name="TextBox 37">
            <a:extLst>
              <a:ext uri="{FF2B5EF4-FFF2-40B4-BE49-F238E27FC236}">
                <a16:creationId xmlns:a16="http://schemas.microsoft.com/office/drawing/2014/main" id="{BF29A4D9-B06B-EB4F-B3E2-7BC67BD4A6CD}"/>
              </a:ext>
            </a:extLst>
          </p:cNvPr>
          <p:cNvSpPr txBox="1"/>
          <p:nvPr/>
        </p:nvSpPr>
        <p:spPr>
          <a:xfrm>
            <a:off x="861670" y="1957259"/>
            <a:ext cx="14270182" cy="707886"/>
          </a:xfrm>
          <a:prstGeom prst="rect">
            <a:avLst/>
          </a:prstGeom>
          <a:noFill/>
        </p:spPr>
        <p:txBody>
          <a:bodyPr wrap="square" rtlCol="0" anchor="t">
            <a:spAutoFit/>
          </a:bodyPr>
          <a:lstStyle/>
          <a:p>
            <a:r>
              <a:rPr lang="en-US" sz="4000">
                <a:latin typeface="Gill Sans MT"/>
              </a:rPr>
              <a:t>Two threads write to disjoint blocks of a shared file</a:t>
            </a:r>
            <a:endParaRPr lang="en-US" sz="3600">
              <a:solidFill>
                <a:schemeClr val="tx1">
                  <a:lumMod val="75000"/>
                  <a:lumOff val="25000"/>
                </a:schemeClr>
              </a:solidFill>
              <a:latin typeface="Gill Sans MT"/>
            </a:endParaRPr>
          </a:p>
        </p:txBody>
      </p:sp>
      <p:sp>
        <p:nvSpPr>
          <p:cNvPr id="4" name="Outline">
            <a:extLst>
              <a:ext uri="{FF2B5EF4-FFF2-40B4-BE49-F238E27FC236}">
                <a16:creationId xmlns:a16="http://schemas.microsoft.com/office/drawing/2014/main" id="{E5E70766-1E12-459E-8F96-D84C60A39563}"/>
              </a:ext>
            </a:extLst>
          </p:cNvPr>
          <p:cNvSpPr txBox="1"/>
          <p:nvPr/>
        </p:nvSpPr>
        <p:spPr>
          <a:xfrm>
            <a:off x="872631" y="332536"/>
            <a:ext cx="14964994" cy="1288297"/>
          </a:xfrm>
          <a:prstGeom prst="rect">
            <a:avLst/>
          </a:prstGeom>
          <a:ln w="12700">
            <a:miter lim="400000"/>
          </a:ln>
          <a:extLst>
            <a:ext uri="{C572A759-6A51-4108-AA02-DFA0A04FC94B}">
              <ma14:wrappingTextBoxFlag xmlns:ma14="http://schemas.microsoft.com/office/mac/drawingml/2011/main" xmlns="" val="1"/>
            </a:ext>
          </a:extLst>
        </p:spPr>
        <p:txBody>
          <a:bodyPr wrap="square" lIns="45718" tIns="45718" rIns="45718" bIns="45718" anchor="t">
            <a:spAutoFit/>
          </a:bodyPr>
          <a:lstStyle>
            <a:lvl1pPr defTabSz="457200">
              <a:lnSpc>
                <a:spcPts val="9000"/>
              </a:lnSpc>
              <a:defRPr sz="6400" b="1">
                <a:latin typeface="Times"/>
                <a:ea typeface="Times"/>
                <a:cs typeface="Times"/>
                <a:sym typeface="Times"/>
              </a:defRPr>
            </a:lvl1pPr>
          </a:lstStyle>
          <a:p>
            <a:pPr>
              <a:lnSpc>
                <a:spcPct val="140625"/>
              </a:lnSpc>
              <a:buSzPts val="6400"/>
            </a:pPr>
            <a:r>
              <a:rPr lang="en-US" sz="6000">
                <a:latin typeface="Gill Sans MT"/>
                <a:sym typeface="Gill Sans"/>
              </a:rPr>
              <a:t>Concurrency Analysis</a:t>
            </a:r>
            <a:endParaRPr lang="en-US" sz="6000"/>
          </a:p>
        </p:txBody>
      </p:sp>
      <p:grpSp>
        <p:nvGrpSpPr>
          <p:cNvPr id="5" name="Group 4">
            <a:extLst>
              <a:ext uri="{FF2B5EF4-FFF2-40B4-BE49-F238E27FC236}">
                <a16:creationId xmlns:a16="http://schemas.microsoft.com/office/drawing/2014/main" id="{5C6745AC-C83A-E145-80B9-B0556ED1AE47}"/>
              </a:ext>
            </a:extLst>
          </p:cNvPr>
          <p:cNvGrpSpPr/>
          <p:nvPr/>
        </p:nvGrpSpPr>
        <p:grpSpPr>
          <a:xfrm>
            <a:off x="1730207" y="2908317"/>
            <a:ext cx="6132573" cy="1479344"/>
            <a:chOff x="1730207" y="2908317"/>
            <a:chExt cx="6132573" cy="1479344"/>
          </a:xfrm>
        </p:grpSpPr>
        <p:grpSp>
          <p:nvGrpSpPr>
            <p:cNvPr id="3" name="Group 2">
              <a:extLst>
                <a:ext uri="{FF2B5EF4-FFF2-40B4-BE49-F238E27FC236}">
                  <a16:creationId xmlns:a16="http://schemas.microsoft.com/office/drawing/2014/main" id="{1629AB0C-0678-7B4A-AFB1-6D097410602B}"/>
                </a:ext>
              </a:extLst>
            </p:cNvPr>
            <p:cNvGrpSpPr/>
            <p:nvPr/>
          </p:nvGrpSpPr>
          <p:grpSpPr>
            <a:xfrm>
              <a:off x="5111103" y="2908317"/>
              <a:ext cx="2751677" cy="1479344"/>
              <a:chOff x="1959932" y="3002837"/>
              <a:chExt cx="2751677" cy="1479344"/>
            </a:xfrm>
          </p:grpSpPr>
          <p:pic>
            <p:nvPicPr>
              <p:cNvPr id="52" name="Picture 51" descr="A close up of a logo&#10;&#10;Description automatically generated">
                <a:extLst>
                  <a:ext uri="{FF2B5EF4-FFF2-40B4-BE49-F238E27FC236}">
                    <a16:creationId xmlns:a16="http://schemas.microsoft.com/office/drawing/2014/main" id="{FBED5AC2-7484-C64E-A256-5C4F61B10293}"/>
                  </a:ext>
                </a:extLst>
              </p:cNvPr>
              <p:cNvPicPr>
                <a:picLocks noChangeAspect="1"/>
              </p:cNvPicPr>
              <p:nvPr/>
            </p:nvPicPr>
            <p:blipFill>
              <a:blip r:embed="rId8"/>
              <a:stretch>
                <a:fillRect/>
              </a:stretch>
            </p:blipFill>
            <p:spPr>
              <a:xfrm>
                <a:off x="3131246" y="3567833"/>
                <a:ext cx="409051" cy="914348"/>
              </a:xfrm>
              <a:prstGeom prst="rect">
                <a:avLst/>
              </a:prstGeom>
            </p:spPr>
          </p:pic>
          <p:sp>
            <p:nvSpPr>
              <p:cNvPr id="54" name="TextBox 53">
                <a:extLst>
                  <a:ext uri="{FF2B5EF4-FFF2-40B4-BE49-F238E27FC236}">
                    <a16:creationId xmlns:a16="http://schemas.microsoft.com/office/drawing/2014/main" id="{6C4F8A2C-43BF-994D-9F48-5E870214ABBD}"/>
                  </a:ext>
                </a:extLst>
              </p:cNvPr>
              <p:cNvSpPr txBox="1"/>
              <p:nvPr/>
            </p:nvSpPr>
            <p:spPr>
              <a:xfrm>
                <a:off x="1959932" y="3002837"/>
                <a:ext cx="2751677"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1</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39" name="TextBox 38">
              <a:extLst>
                <a:ext uri="{FF2B5EF4-FFF2-40B4-BE49-F238E27FC236}">
                  <a16:creationId xmlns:a16="http://schemas.microsoft.com/office/drawing/2014/main" id="{4AD0E128-25E8-D849-8908-B459B57AE153}"/>
                </a:ext>
              </a:extLst>
            </p:cNvPr>
            <p:cNvSpPr txBox="1"/>
            <p:nvPr/>
          </p:nvSpPr>
          <p:spPr>
            <a:xfrm>
              <a:off x="1730207" y="3580968"/>
              <a:ext cx="4834920" cy="584775"/>
            </a:xfrm>
            <a:prstGeom prst="rect">
              <a:avLst/>
            </a:prstGeom>
            <a:noFill/>
          </p:spPr>
          <p:txBody>
            <a:bodyPr wrap="square" rtlCol="0">
              <a:spAutoFit/>
            </a:bodyPr>
            <a:lstStyle/>
            <a:p>
              <a:r>
                <a:rPr lang="en-US" sz="3200">
                  <a:latin typeface="Gill Sans MT" panose="020B0502020104020203" pitchFamily="34" charset="77"/>
                </a:rPr>
                <a:t>write(shared_file, Block 2)</a:t>
              </a:r>
            </a:p>
          </p:txBody>
        </p:sp>
      </p:grpSp>
      <p:grpSp>
        <p:nvGrpSpPr>
          <p:cNvPr id="8" name="Group 7">
            <a:extLst>
              <a:ext uri="{FF2B5EF4-FFF2-40B4-BE49-F238E27FC236}">
                <a16:creationId xmlns:a16="http://schemas.microsoft.com/office/drawing/2014/main" id="{0D4EE801-521D-594A-BC2D-99FF52D67A06}"/>
              </a:ext>
            </a:extLst>
          </p:cNvPr>
          <p:cNvGrpSpPr/>
          <p:nvPr/>
        </p:nvGrpSpPr>
        <p:grpSpPr>
          <a:xfrm>
            <a:off x="8960386" y="2908317"/>
            <a:ext cx="6391906" cy="1455210"/>
            <a:chOff x="8960386" y="2908317"/>
            <a:chExt cx="6391906" cy="1455210"/>
          </a:xfrm>
        </p:grpSpPr>
        <p:grpSp>
          <p:nvGrpSpPr>
            <p:cNvPr id="30" name="Group 29">
              <a:extLst>
                <a:ext uri="{FF2B5EF4-FFF2-40B4-BE49-F238E27FC236}">
                  <a16:creationId xmlns:a16="http://schemas.microsoft.com/office/drawing/2014/main" id="{E64EFE21-17C6-9446-AD5A-5D91FFDEAE5D}"/>
                </a:ext>
              </a:extLst>
            </p:cNvPr>
            <p:cNvGrpSpPr/>
            <p:nvPr/>
          </p:nvGrpSpPr>
          <p:grpSpPr>
            <a:xfrm>
              <a:off x="8960386" y="2908317"/>
              <a:ext cx="2751676" cy="1455210"/>
              <a:chOff x="1959933" y="3026971"/>
              <a:chExt cx="2751676" cy="1455210"/>
            </a:xfrm>
          </p:grpSpPr>
          <p:pic>
            <p:nvPicPr>
              <p:cNvPr id="31" name="Picture 30" descr="A close up of a logo&#10;&#10;Description automatically generated">
                <a:extLst>
                  <a:ext uri="{FF2B5EF4-FFF2-40B4-BE49-F238E27FC236}">
                    <a16:creationId xmlns:a16="http://schemas.microsoft.com/office/drawing/2014/main" id="{4E7346DF-B173-2343-B185-722C58B4D93A}"/>
                  </a:ext>
                </a:extLst>
              </p:cNvPr>
              <p:cNvPicPr>
                <a:picLocks noChangeAspect="1"/>
              </p:cNvPicPr>
              <p:nvPr/>
            </p:nvPicPr>
            <p:blipFill>
              <a:blip r:embed="rId8"/>
              <a:stretch>
                <a:fillRect/>
              </a:stretch>
            </p:blipFill>
            <p:spPr>
              <a:xfrm>
                <a:off x="3131246" y="3567833"/>
                <a:ext cx="409051" cy="914348"/>
              </a:xfrm>
              <a:prstGeom prst="rect">
                <a:avLst/>
              </a:prstGeom>
            </p:spPr>
          </p:pic>
          <p:sp>
            <p:nvSpPr>
              <p:cNvPr id="32" name="TextBox 31">
                <a:extLst>
                  <a:ext uri="{FF2B5EF4-FFF2-40B4-BE49-F238E27FC236}">
                    <a16:creationId xmlns:a16="http://schemas.microsoft.com/office/drawing/2014/main" id="{ADDA327C-1695-B048-8AF1-E5DFA5CFA598}"/>
                  </a:ext>
                </a:extLst>
              </p:cNvPr>
              <p:cNvSpPr txBox="1"/>
              <p:nvPr/>
            </p:nvSpPr>
            <p:spPr>
              <a:xfrm>
                <a:off x="1959933" y="3026971"/>
                <a:ext cx="2751676" cy="5502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lvl="0" indent="0" algn="l" defTabSz="1590675" rtl="0" eaLnBrk="1" fontAlgn="auto" latinLnBrk="0" hangingPunct="0">
                  <a:lnSpc>
                    <a:spcPct val="93000"/>
                  </a:lnSpc>
                  <a:spcBef>
                    <a:spcPts val="0"/>
                  </a:spcBef>
                  <a:spcAft>
                    <a:spcPts val="0"/>
                  </a:spcAft>
                  <a:buClrTx/>
                  <a:buSzTx/>
                  <a:buFontTx/>
                  <a:buNone/>
                  <a:tabLst/>
                  <a:defRPr/>
                </a:pPr>
                <a:r>
                  <a:rPr lang="en-US" sz="3200" b="1">
                    <a:solidFill>
                      <a:schemeClr val="tx1"/>
                    </a:solidFill>
                    <a:latin typeface="Gill Sans MT" panose="020B0502020104020203"/>
                    <a:cs typeface="Helvetica"/>
                    <a:sym typeface="Helvetica"/>
                  </a:rPr>
                  <a:t>App Thread 2</a:t>
                </a:r>
                <a:endParaRPr kumimoji="0" lang="en-US" sz="3200" b="1" i="0" u="none" strike="noStrike" kern="0" cap="none" spc="0" normalizeH="0" baseline="0" noProof="0">
                  <a:ln>
                    <a:noFill/>
                  </a:ln>
                  <a:solidFill>
                    <a:schemeClr val="tx1"/>
                  </a:solidFill>
                  <a:effectLst/>
                  <a:uLnTx/>
                  <a:uFillTx/>
                  <a:latin typeface="Gill Sans MT" panose="020B0502020104020203"/>
                  <a:cs typeface="Helvetica"/>
                  <a:sym typeface="Helvetica"/>
                </a:endParaRPr>
              </a:p>
            </p:txBody>
          </p:sp>
        </p:grpSp>
        <p:sp>
          <p:nvSpPr>
            <p:cNvPr id="44" name="TextBox 43">
              <a:extLst>
                <a:ext uri="{FF2B5EF4-FFF2-40B4-BE49-F238E27FC236}">
                  <a16:creationId xmlns:a16="http://schemas.microsoft.com/office/drawing/2014/main" id="{C5415442-9472-2844-B70F-196504FA1509}"/>
                </a:ext>
              </a:extLst>
            </p:cNvPr>
            <p:cNvSpPr txBox="1"/>
            <p:nvPr/>
          </p:nvSpPr>
          <p:spPr>
            <a:xfrm>
              <a:off x="10540749" y="3592188"/>
              <a:ext cx="4811543" cy="584775"/>
            </a:xfrm>
            <a:prstGeom prst="rect">
              <a:avLst/>
            </a:prstGeom>
            <a:noFill/>
          </p:spPr>
          <p:txBody>
            <a:bodyPr wrap="square" rtlCol="0">
              <a:spAutoFit/>
            </a:bodyPr>
            <a:lstStyle/>
            <a:p>
              <a:r>
                <a:rPr lang="en-US" sz="3200">
                  <a:latin typeface="Gill Sans MT" panose="020B0502020104020203" pitchFamily="34" charset="77"/>
                </a:rPr>
                <a:t>write(shared_file, Block N)</a:t>
              </a:r>
            </a:p>
          </p:txBody>
        </p:sp>
      </p:grpSp>
    </p:spTree>
    <p:extLst>
      <p:ext uri="{BB962C8B-B14F-4D97-AF65-F5344CB8AC3E}">
        <p14:creationId xmlns:p14="http://schemas.microsoft.com/office/powerpoint/2010/main" val="1618948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32" presetClass="emph" presetSubtype="0" fill="hold" nodeType="withEffect">
                                  <p:stCondLst>
                                    <p:cond delay="0"/>
                                  </p:stCondLst>
                                  <p:childTnLst>
                                    <p:animRot by="120000">
                                      <p:cBhvr>
                                        <p:cTn id="30" dur="100" fill="hold">
                                          <p:stCondLst>
                                            <p:cond delay="0"/>
                                          </p:stCondLst>
                                        </p:cTn>
                                        <p:tgtEl>
                                          <p:spTgt spid="5"/>
                                        </p:tgtEl>
                                        <p:attrNameLst>
                                          <p:attrName>r</p:attrName>
                                        </p:attrNameLst>
                                      </p:cBhvr>
                                    </p:animRot>
                                    <p:animRot by="-240000">
                                      <p:cBhvr>
                                        <p:cTn id="31" dur="200" fill="hold">
                                          <p:stCondLst>
                                            <p:cond delay="200"/>
                                          </p:stCondLst>
                                        </p:cTn>
                                        <p:tgtEl>
                                          <p:spTgt spid="5"/>
                                        </p:tgtEl>
                                        <p:attrNameLst>
                                          <p:attrName>r</p:attrName>
                                        </p:attrNameLst>
                                      </p:cBhvr>
                                    </p:animRot>
                                    <p:animRot by="240000">
                                      <p:cBhvr>
                                        <p:cTn id="32" dur="200" fill="hold">
                                          <p:stCondLst>
                                            <p:cond delay="400"/>
                                          </p:stCondLst>
                                        </p:cTn>
                                        <p:tgtEl>
                                          <p:spTgt spid="5"/>
                                        </p:tgtEl>
                                        <p:attrNameLst>
                                          <p:attrName>r</p:attrName>
                                        </p:attrNameLst>
                                      </p:cBhvr>
                                    </p:animRot>
                                    <p:animRot by="-240000">
                                      <p:cBhvr>
                                        <p:cTn id="33" dur="200" fill="hold">
                                          <p:stCondLst>
                                            <p:cond delay="600"/>
                                          </p:stCondLst>
                                        </p:cTn>
                                        <p:tgtEl>
                                          <p:spTgt spid="5"/>
                                        </p:tgtEl>
                                        <p:attrNameLst>
                                          <p:attrName>r</p:attrName>
                                        </p:attrNameLst>
                                      </p:cBhvr>
                                    </p:animRot>
                                    <p:animRot by="120000">
                                      <p:cBhvr>
                                        <p:cTn id="34" dur="200" fill="hold">
                                          <p:stCondLst>
                                            <p:cond delay="800"/>
                                          </p:stCondLst>
                                        </p:cTn>
                                        <p:tgtEl>
                                          <p:spTgt spid="5"/>
                                        </p:tgtEl>
                                        <p:attrNameLst>
                                          <p:attrName>r</p:attrName>
                                        </p:attrNameLst>
                                      </p:cBhvr>
                                    </p:animRot>
                                  </p:childTnLst>
                                </p:cTn>
                              </p:par>
                              <p:par>
                                <p:cTn id="35" presetID="1" presetClass="entr" presetSubtype="0" fill="hold"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5"/>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21"/>
                                        </p:tgtEl>
                                        <p:attrNameLst>
                                          <p:attrName>style.visibility</p:attrName>
                                        </p:attrNameLst>
                                      </p:cBhvr>
                                      <p:to>
                                        <p:strVal val="hidden"/>
                                      </p:to>
                                    </p:set>
                                  </p:childTnLst>
                                </p:cTn>
                              </p:par>
                              <p:par>
                                <p:cTn id="43" presetID="1" presetClass="entr" presetSubtype="0" fill="hold"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32" presetClass="emph" presetSubtype="0" fill="hold" nodeType="clickEffect">
                                  <p:stCondLst>
                                    <p:cond delay="0"/>
                                  </p:stCondLst>
                                  <p:childTnLst>
                                    <p:animRot by="120000">
                                      <p:cBhvr>
                                        <p:cTn id="48" dur="100" fill="hold">
                                          <p:stCondLst>
                                            <p:cond delay="0"/>
                                          </p:stCondLst>
                                        </p:cTn>
                                        <p:tgtEl>
                                          <p:spTgt spid="8"/>
                                        </p:tgtEl>
                                        <p:attrNameLst>
                                          <p:attrName>r</p:attrName>
                                        </p:attrNameLst>
                                      </p:cBhvr>
                                    </p:animRot>
                                    <p:animRot by="-240000">
                                      <p:cBhvr>
                                        <p:cTn id="49" dur="200" fill="hold">
                                          <p:stCondLst>
                                            <p:cond delay="200"/>
                                          </p:stCondLst>
                                        </p:cTn>
                                        <p:tgtEl>
                                          <p:spTgt spid="8"/>
                                        </p:tgtEl>
                                        <p:attrNameLst>
                                          <p:attrName>r</p:attrName>
                                        </p:attrNameLst>
                                      </p:cBhvr>
                                    </p:animRot>
                                    <p:animRot by="240000">
                                      <p:cBhvr>
                                        <p:cTn id="50" dur="200" fill="hold">
                                          <p:stCondLst>
                                            <p:cond delay="400"/>
                                          </p:stCondLst>
                                        </p:cTn>
                                        <p:tgtEl>
                                          <p:spTgt spid="8"/>
                                        </p:tgtEl>
                                        <p:attrNameLst>
                                          <p:attrName>r</p:attrName>
                                        </p:attrNameLst>
                                      </p:cBhvr>
                                    </p:animRot>
                                    <p:animRot by="-240000">
                                      <p:cBhvr>
                                        <p:cTn id="51" dur="200" fill="hold">
                                          <p:stCondLst>
                                            <p:cond delay="600"/>
                                          </p:stCondLst>
                                        </p:cTn>
                                        <p:tgtEl>
                                          <p:spTgt spid="8"/>
                                        </p:tgtEl>
                                        <p:attrNameLst>
                                          <p:attrName>r</p:attrName>
                                        </p:attrNameLst>
                                      </p:cBhvr>
                                    </p:animRot>
                                    <p:animRot by="120000">
                                      <p:cBhvr>
                                        <p:cTn id="52" dur="200" fill="hold">
                                          <p:stCondLst>
                                            <p:cond delay="800"/>
                                          </p:stCondLst>
                                        </p:cTn>
                                        <p:tgtEl>
                                          <p:spTgt spid="8"/>
                                        </p:tgtEl>
                                        <p:attrNameLst>
                                          <p:attrName>r</p:attrName>
                                        </p:attrNameLst>
                                      </p:cBhvr>
                                    </p:animRot>
                                  </p:childTnLst>
                                </p:cTn>
                              </p:par>
                              <p:par>
                                <p:cTn id="53" presetID="1" presetClass="entr" presetSubtype="0" fill="hold" grpId="0" nodeType="withEffect">
                                  <p:stCondLst>
                                    <p:cond delay="0"/>
                                  </p:stCondLst>
                                  <p:childTnLst>
                                    <p:set>
                                      <p:cBhvr>
                                        <p:cTn id="54" dur="1" fill="hold">
                                          <p:stCondLst>
                                            <p:cond delay="0"/>
                                          </p:stCondLst>
                                        </p:cTn>
                                        <p:tgtEl>
                                          <p:spTgt spid="50"/>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7"/>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62"/>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8"/>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48" grpId="0"/>
      <p:bldP spid="51" grpId="0" animBg="1"/>
      <p:bldP spid="14" grpId="0" animBg="1"/>
      <p:bldP spid="50" grpId="0" animBg="1"/>
      <p:bldP spid="71" grpId="0" animBg="1"/>
      <p:bldP spid="38" grpId="0"/>
    </p:bldLst>
  </p:timing>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1467</TotalTime>
  <Words>2587</Words>
  <Application>Microsoft Macintosh PowerPoint</Application>
  <PresentationFormat>Custom</PresentationFormat>
  <Paragraphs>394</Paragraphs>
  <Slides>28</Slides>
  <Notes>28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28</vt:i4>
      </vt:variant>
    </vt:vector>
  </HeadingPairs>
  <TitlesOfParts>
    <vt:vector size="39" baseType="lpstr">
      <vt:lpstr>Times New Roman</vt:lpstr>
      <vt:lpstr>Helvetica Neue</vt:lpstr>
      <vt:lpstr>Times</vt:lpstr>
      <vt:lpstr>Gill Sans MT</vt:lpstr>
      <vt:lpstr>Calibri</vt:lpstr>
      <vt:lpstr>Cambria Math</vt:lpstr>
      <vt:lpstr>Arial</vt:lpstr>
      <vt:lpstr>Wingdings</vt:lpstr>
      <vt:lpstr>Gill Sans</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Yujie Ren</cp:lastModifiedBy>
  <cp:revision>50</cp:revision>
  <dcterms:modified xsi:type="dcterms:W3CDTF">2021-03-01T05:26:58Z</dcterms:modified>
</cp:coreProperties>
</file>